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comments/comment1.xml" ContentType="application/vnd.openxmlformats-officedocument.presentationml.comment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51" r:id="rId1"/>
  </p:sldMasterIdLst>
  <p:notesMasterIdLst>
    <p:notesMasterId r:id="rId46"/>
  </p:notesMasterIdLst>
  <p:handoutMasterIdLst>
    <p:handoutMasterId r:id="rId47"/>
  </p:handoutMasterIdLst>
  <p:sldIdLst>
    <p:sldId id="364" r:id="rId2"/>
    <p:sldId id="257" r:id="rId3"/>
    <p:sldId id="365" r:id="rId4"/>
    <p:sldId id="367" r:id="rId5"/>
    <p:sldId id="368" r:id="rId6"/>
    <p:sldId id="369" r:id="rId7"/>
    <p:sldId id="370" r:id="rId8"/>
    <p:sldId id="371" r:id="rId9"/>
    <p:sldId id="372" r:id="rId10"/>
    <p:sldId id="374" r:id="rId11"/>
    <p:sldId id="373" r:id="rId12"/>
    <p:sldId id="375" r:id="rId13"/>
    <p:sldId id="376" r:id="rId14"/>
    <p:sldId id="378" r:id="rId15"/>
    <p:sldId id="379" r:id="rId16"/>
    <p:sldId id="381" r:id="rId17"/>
    <p:sldId id="383" r:id="rId18"/>
    <p:sldId id="384" r:id="rId19"/>
    <p:sldId id="277" r:id="rId20"/>
    <p:sldId id="275" r:id="rId21"/>
    <p:sldId id="261" r:id="rId22"/>
    <p:sldId id="283" r:id="rId23"/>
    <p:sldId id="385" r:id="rId24"/>
    <p:sldId id="281" r:id="rId25"/>
    <p:sldId id="280" r:id="rId26"/>
    <p:sldId id="262" r:id="rId27"/>
    <p:sldId id="264" r:id="rId28"/>
    <p:sldId id="288" r:id="rId29"/>
    <p:sldId id="294" r:id="rId30"/>
    <p:sldId id="295" r:id="rId31"/>
    <p:sldId id="300" r:id="rId32"/>
    <p:sldId id="296" r:id="rId33"/>
    <p:sldId id="329" r:id="rId34"/>
    <p:sldId id="333" r:id="rId35"/>
    <p:sldId id="387" r:id="rId36"/>
    <p:sldId id="388" r:id="rId37"/>
    <p:sldId id="265" r:id="rId38"/>
    <p:sldId id="386" r:id="rId39"/>
    <p:sldId id="338" r:id="rId40"/>
    <p:sldId id="339" r:id="rId41"/>
    <p:sldId id="334" r:id="rId42"/>
    <p:sldId id="355" r:id="rId43"/>
    <p:sldId id="356" r:id="rId44"/>
    <p:sldId id="357" r:id="rId45"/>
  </p:sldIdLst>
  <p:sldSz cx="9144000" cy="6858000" type="screen4x3"/>
  <p:notesSz cx="7099300" cy="10234613"/>
  <p:defaultTextStyle>
    <a:defPPr>
      <a:defRPr lang="en-NZ"/>
    </a:defPPr>
    <a:lvl1pPr algn="l" rtl="0" fontAlgn="base">
      <a:spcBef>
        <a:spcPct val="0"/>
      </a:spcBef>
      <a:spcAft>
        <a:spcPct val="0"/>
      </a:spcAft>
      <a:defRPr sz="2000" kern="1200">
        <a:solidFill>
          <a:schemeClr val="tx1"/>
        </a:solidFill>
        <a:latin typeface="Arial" charset="0"/>
        <a:ea typeface="+mn-ea"/>
        <a:cs typeface="Arial" charset="0"/>
      </a:defRPr>
    </a:lvl1pPr>
    <a:lvl2pPr marL="457200" algn="l" rtl="0" fontAlgn="base">
      <a:spcBef>
        <a:spcPct val="0"/>
      </a:spcBef>
      <a:spcAft>
        <a:spcPct val="0"/>
      </a:spcAft>
      <a:defRPr sz="2000" kern="1200">
        <a:solidFill>
          <a:schemeClr val="tx1"/>
        </a:solidFill>
        <a:latin typeface="Arial" charset="0"/>
        <a:ea typeface="+mn-ea"/>
        <a:cs typeface="Arial" charset="0"/>
      </a:defRPr>
    </a:lvl2pPr>
    <a:lvl3pPr marL="914400" algn="l" rtl="0" fontAlgn="base">
      <a:spcBef>
        <a:spcPct val="0"/>
      </a:spcBef>
      <a:spcAft>
        <a:spcPct val="0"/>
      </a:spcAft>
      <a:defRPr sz="2000" kern="1200">
        <a:solidFill>
          <a:schemeClr val="tx1"/>
        </a:solidFill>
        <a:latin typeface="Arial" charset="0"/>
        <a:ea typeface="+mn-ea"/>
        <a:cs typeface="Arial" charset="0"/>
      </a:defRPr>
    </a:lvl3pPr>
    <a:lvl4pPr marL="1371600" algn="l" rtl="0" fontAlgn="base">
      <a:spcBef>
        <a:spcPct val="0"/>
      </a:spcBef>
      <a:spcAft>
        <a:spcPct val="0"/>
      </a:spcAft>
      <a:defRPr sz="2000" kern="1200">
        <a:solidFill>
          <a:schemeClr val="tx1"/>
        </a:solidFill>
        <a:latin typeface="Arial" charset="0"/>
        <a:ea typeface="+mn-ea"/>
        <a:cs typeface="Arial" charset="0"/>
      </a:defRPr>
    </a:lvl4pPr>
    <a:lvl5pPr marL="1828800" algn="l" rtl="0" fontAlgn="base">
      <a:spcBef>
        <a:spcPct val="0"/>
      </a:spcBef>
      <a:spcAft>
        <a:spcPct val="0"/>
      </a:spcAft>
      <a:defRPr sz="2000" kern="1200">
        <a:solidFill>
          <a:schemeClr val="tx1"/>
        </a:solidFill>
        <a:latin typeface="Arial" charset="0"/>
        <a:ea typeface="+mn-ea"/>
        <a:cs typeface="Arial" charset="0"/>
      </a:defRPr>
    </a:lvl5pPr>
    <a:lvl6pPr marL="2286000" algn="l" defTabSz="914400" rtl="0" eaLnBrk="1" latinLnBrk="0" hangingPunct="1">
      <a:defRPr sz="2000" kern="1200">
        <a:solidFill>
          <a:schemeClr val="tx1"/>
        </a:solidFill>
        <a:latin typeface="Arial" charset="0"/>
        <a:ea typeface="+mn-ea"/>
        <a:cs typeface="Arial" charset="0"/>
      </a:defRPr>
    </a:lvl6pPr>
    <a:lvl7pPr marL="2743200" algn="l" defTabSz="914400" rtl="0" eaLnBrk="1" latinLnBrk="0" hangingPunct="1">
      <a:defRPr sz="2000" kern="1200">
        <a:solidFill>
          <a:schemeClr val="tx1"/>
        </a:solidFill>
        <a:latin typeface="Arial" charset="0"/>
        <a:ea typeface="+mn-ea"/>
        <a:cs typeface="Arial" charset="0"/>
      </a:defRPr>
    </a:lvl7pPr>
    <a:lvl8pPr marL="3200400" algn="l" defTabSz="914400" rtl="0" eaLnBrk="1" latinLnBrk="0" hangingPunct="1">
      <a:defRPr sz="2000" kern="1200">
        <a:solidFill>
          <a:schemeClr val="tx1"/>
        </a:solidFill>
        <a:latin typeface="Arial" charset="0"/>
        <a:ea typeface="+mn-ea"/>
        <a:cs typeface="Arial" charset="0"/>
      </a:defRPr>
    </a:lvl8pPr>
    <a:lvl9pPr marL="3657600" algn="l" defTabSz="914400" rtl="0" eaLnBrk="1" latinLnBrk="0" hangingPunct="1">
      <a:defRPr sz="2000"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6CC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55" autoAdjust="0"/>
    <p:restoredTop sz="94136" autoAdjust="0"/>
  </p:normalViewPr>
  <p:slideViewPr>
    <p:cSldViewPr>
      <p:cViewPr>
        <p:scale>
          <a:sx n="125" d="100"/>
          <a:sy n="125" d="100"/>
        </p:scale>
        <p:origin x="-121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6-02-18T11:46:46.336" idx="1">
    <p:pos x="5547" y="992"/>
    <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cs typeface="+mn-cs"/>
              </a:defRPr>
            </a:lvl1pPr>
          </a:lstStyle>
          <a:p>
            <a:pPr>
              <a:defRPr/>
            </a:pPr>
            <a:endParaRPr lang="en-NZ"/>
          </a:p>
        </p:txBody>
      </p:sp>
      <p:sp>
        <p:nvSpPr>
          <p:cNvPr id="73731" name="Rectangle 3"/>
          <p:cNvSpPr>
            <a:spLocks noGrp="1" noChangeArrowheads="1"/>
          </p:cNvSpPr>
          <p:nvPr>
            <p:ph type="dt" sz="quarter" idx="1"/>
          </p:nvPr>
        </p:nvSpPr>
        <p:spPr bwMode="auto">
          <a:xfrm>
            <a:off x="4021138"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cs typeface="+mn-cs"/>
              </a:defRPr>
            </a:lvl1pPr>
          </a:lstStyle>
          <a:p>
            <a:pPr>
              <a:defRPr/>
            </a:pPr>
            <a:endParaRPr lang="en-NZ"/>
          </a:p>
        </p:txBody>
      </p:sp>
      <p:sp>
        <p:nvSpPr>
          <p:cNvPr id="73732" name="Rectangle 4"/>
          <p:cNvSpPr>
            <a:spLocks noGrp="1" noChangeArrowheads="1"/>
          </p:cNvSpPr>
          <p:nvPr>
            <p:ph type="ftr" sz="quarter" idx="2"/>
          </p:nvPr>
        </p:nvSpPr>
        <p:spPr bwMode="auto">
          <a:xfrm>
            <a:off x="0"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cs typeface="+mn-cs"/>
              </a:defRPr>
            </a:lvl1pPr>
          </a:lstStyle>
          <a:p>
            <a:pPr>
              <a:defRPr/>
            </a:pPr>
            <a:endParaRPr lang="en-NZ"/>
          </a:p>
        </p:txBody>
      </p:sp>
      <p:sp>
        <p:nvSpPr>
          <p:cNvPr id="73733" name="Rectangle 5"/>
          <p:cNvSpPr>
            <a:spLocks noGrp="1" noChangeArrowheads="1"/>
          </p:cNvSpPr>
          <p:nvPr>
            <p:ph type="sldNum" sz="quarter" idx="3"/>
          </p:nvPr>
        </p:nvSpPr>
        <p:spPr bwMode="auto">
          <a:xfrm>
            <a:off x="4021138"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cs typeface="+mn-cs"/>
              </a:defRPr>
            </a:lvl1pPr>
          </a:lstStyle>
          <a:p>
            <a:pPr>
              <a:defRPr/>
            </a:pPr>
            <a:fld id="{746EF196-44EB-4B1B-AAAE-C9A3DCC85051}" type="slidenum">
              <a:rPr lang="en-NZ"/>
              <a:pPr>
                <a:defRPr/>
              </a:pPr>
              <a:t>‹#›</a:t>
            </a:fld>
            <a:endParaRPr lang="en-NZ"/>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cs typeface="+mn-cs"/>
              </a:defRPr>
            </a:lvl1pPr>
          </a:lstStyle>
          <a:p>
            <a:pPr>
              <a:defRPr/>
            </a:pPr>
            <a:endParaRPr lang="en-NZ"/>
          </a:p>
        </p:txBody>
      </p:sp>
      <p:sp>
        <p:nvSpPr>
          <p:cNvPr id="9219" name="Rectangle 3"/>
          <p:cNvSpPr>
            <a:spLocks noGrp="1" noChangeArrowheads="1"/>
          </p:cNvSpPr>
          <p:nvPr>
            <p:ph type="dt" idx="1"/>
          </p:nvPr>
        </p:nvSpPr>
        <p:spPr bwMode="auto">
          <a:xfrm>
            <a:off x="4021138"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cs typeface="+mn-cs"/>
              </a:defRPr>
            </a:lvl1pPr>
          </a:lstStyle>
          <a:p>
            <a:pPr>
              <a:defRPr/>
            </a:pPr>
            <a:endParaRPr lang="en-NZ"/>
          </a:p>
        </p:txBody>
      </p:sp>
      <p:sp>
        <p:nvSpPr>
          <p:cNvPr id="14340" name="Rectangle 4"/>
          <p:cNvSpPr>
            <a:spLocks noGrp="1" noRot="1" noChangeArrowheads="1" noTextEdit="1"/>
          </p:cNvSpPr>
          <p:nvPr>
            <p:ph type="sldImg" idx="2"/>
          </p:nvPr>
        </p:nvSpPr>
        <p:spPr bwMode="auto">
          <a:xfrm>
            <a:off x="990600" y="768350"/>
            <a:ext cx="5118100" cy="3836988"/>
          </a:xfrm>
          <a:prstGeom prst="rect">
            <a:avLst/>
          </a:prstGeom>
          <a:noFill/>
          <a:ln w="9525">
            <a:solidFill>
              <a:srgbClr val="000000"/>
            </a:solidFill>
            <a:miter lim="800000"/>
            <a:headEnd/>
            <a:tailEnd/>
          </a:ln>
        </p:spPr>
      </p:sp>
      <p:sp>
        <p:nvSpPr>
          <p:cNvPr id="9221" name="Rectangle 5"/>
          <p:cNvSpPr>
            <a:spLocks noGrp="1" noChangeArrowheads="1"/>
          </p:cNvSpPr>
          <p:nvPr>
            <p:ph type="body" sz="quarter" idx="3"/>
          </p:nvPr>
        </p:nvSpPr>
        <p:spPr bwMode="auto">
          <a:xfrm>
            <a:off x="709613" y="4860925"/>
            <a:ext cx="5680075"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NZ" noProof="0" smtClean="0"/>
              <a:t>Click to edit Master text styles</a:t>
            </a:r>
          </a:p>
          <a:p>
            <a:pPr lvl="1"/>
            <a:r>
              <a:rPr lang="en-NZ" noProof="0" smtClean="0"/>
              <a:t>Second level</a:t>
            </a:r>
          </a:p>
          <a:p>
            <a:pPr lvl="2"/>
            <a:r>
              <a:rPr lang="en-NZ" noProof="0" smtClean="0"/>
              <a:t>Third level</a:t>
            </a:r>
          </a:p>
          <a:p>
            <a:pPr lvl="3"/>
            <a:r>
              <a:rPr lang="en-NZ" noProof="0" smtClean="0"/>
              <a:t>Fourth level</a:t>
            </a:r>
          </a:p>
          <a:p>
            <a:pPr lvl="4"/>
            <a:r>
              <a:rPr lang="en-NZ" noProof="0" smtClean="0"/>
              <a:t>Fifth level</a:t>
            </a:r>
          </a:p>
        </p:txBody>
      </p:sp>
      <p:sp>
        <p:nvSpPr>
          <p:cNvPr id="9222" name="Rectangle 6"/>
          <p:cNvSpPr>
            <a:spLocks noGrp="1" noChangeArrowheads="1"/>
          </p:cNvSpPr>
          <p:nvPr>
            <p:ph type="ftr" sz="quarter" idx="4"/>
          </p:nvPr>
        </p:nvSpPr>
        <p:spPr bwMode="auto">
          <a:xfrm>
            <a:off x="0"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cs typeface="+mn-cs"/>
              </a:defRPr>
            </a:lvl1pPr>
          </a:lstStyle>
          <a:p>
            <a:pPr>
              <a:defRPr/>
            </a:pPr>
            <a:endParaRPr lang="en-NZ"/>
          </a:p>
        </p:txBody>
      </p:sp>
      <p:sp>
        <p:nvSpPr>
          <p:cNvPr id="9223" name="Rectangle 7"/>
          <p:cNvSpPr>
            <a:spLocks noGrp="1" noChangeArrowheads="1"/>
          </p:cNvSpPr>
          <p:nvPr>
            <p:ph type="sldNum" sz="quarter" idx="5"/>
          </p:nvPr>
        </p:nvSpPr>
        <p:spPr bwMode="auto">
          <a:xfrm>
            <a:off x="4021138"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cs typeface="+mn-cs"/>
              </a:defRPr>
            </a:lvl1pPr>
          </a:lstStyle>
          <a:p>
            <a:pPr>
              <a:defRPr/>
            </a:pPr>
            <a:fld id="{B8C0FF22-B436-4E93-9EF5-E0F0ECAC3082}" type="slidenum">
              <a:rPr lang="en-NZ"/>
              <a:pPr>
                <a:defRPr/>
              </a:pPr>
              <a:t>‹#›</a:t>
            </a:fld>
            <a:endParaRPr lang="en-NZ"/>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59CDE046-D43E-45B3-99B8-6A3CAAE38FC3}" type="slidenum">
              <a:rPr lang="en-NZ" smtClean="0">
                <a:cs typeface="Arial" charset="0"/>
              </a:rPr>
              <a:pPr/>
              <a:t>1</a:t>
            </a:fld>
            <a:endParaRPr lang="en-NZ" smtClean="0">
              <a:cs typeface="Arial" charset="0"/>
            </a:endParaRPr>
          </a:p>
        </p:txBody>
      </p:sp>
      <p:sp>
        <p:nvSpPr>
          <p:cNvPr id="17410" name="Rectangle 2"/>
          <p:cNvSpPr>
            <a:spLocks noGrp="1" noRot="1" noChangeArrowheads="1" noTextEdit="1"/>
          </p:cNvSpPr>
          <p:nvPr>
            <p:ph type="sldImg"/>
          </p:nvPr>
        </p:nvSpPr>
        <p:spPr>
          <a:xfrm>
            <a:off x="992188" y="768350"/>
            <a:ext cx="5114925" cy="3836988"/>
          </a:xfrm>
          <a:ln/>
        </p:spPr>
      </p:sp>
      <p:sp>
        <p:nvSpPr>
          <p:cNvPr id="1741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p:spPr>
        <p:txBody>
          <a:bodyPr/>
          <a:lstStyle/>
          <a:p>
            <a:fld id="{2115EE17-1E00-4258-A85E-F2AB618F1129}" type="slidenum">
              <a:rPr lang="en-NZ" smtClean="0">
                <a:cs typeface="Arial" charset="0"/>
              </a:rPr>
              <a:pPr/>
              <a:t>21</a:t>
            </a:fld>
            <a:endParaRPr lang="en-NZ" smtClean="0">
              <a:cs typeface="Arial" charset="0"/>
            </a:endParaRPr>
          </a:p>
        </p:txBody>
      </p:sp>
      <p:sp>
        <p:nvSpPr>
          <p:cNvPr id="38914" name="Rectangle 2"/>
          <p:cNvSpPr>
            <a:spLocks noGrp="1" noRot="1" noChangeArrowheads="1" noTextEdit="1"/>
          </p:cNvSpPr>
          <p:nvPr>
            <p:ph type="sldImg"/>
          </p:nvPr>
        </p:nvSpPr>
        <p:spPr>
          <a:xfrm>
            <a:off x="992188" y="768350"/>
            <a:ext cx="5114925" cy="3836988"/>
          </a:xfrm>
          <a:ln/>
        </p:spPr>
      </p:sp>
      <p:sp>
        <p:nvSpPr>
          <p:cNvPr id="38915"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p:spPr>
        <p:txBody>
          <a:bodyPr/>
          <a:lstStyle/>
          <a:p>
            <a:fld id="{FBD246B1-DE28-4AE2-AC2E-138584F3B990}" type="slidenum">
              <a:rPr lang="en-NZ" smtClean="0">
                <a:cs typeface="Arial" charset="0"/>
              </a:rPr>
              <a:pPr/>
              <a:t>26</a:t>
            </a:fld>
            <a:endParaRPr lang="en-NZ" smtClean="0">
              <a:cs typeface="Arial" charset="0"/>
            </a:endParaRPr>
          </a:p>
        </p:txBody>
      </p:sp>
      <p:sp>
        <p:nvSpPr>
          <p:cNvPr id="45058" name="Rectangle 2"/>
          <p:cNvSpPr>
            <a:spLocks noGrp="1" noRot="1" noChangeArrowheads="1" noTextEdit="1"/>
          </p:cNvSpPr>
          <p:nvPr>
            <p:ph type="sldImg"/>
          </p:nvPr>
        </p:nvSpPr>
        <p:spPr>
          <a:xfrm>
            <a:off x="992188" y="768350"/>
            <a:ext cx="5114925" cy="3836988"/>
          </a:xfrm>
          <a:ln/>
        </p:spPr>
      </p:sp>
      <p:sp>
        <p:nvSpPr>
          <p:cNvPr id="4505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p:spPr>
        <p:txBody>
          <a:bodyPr/>
          <a:lstStyle/>
          <a:p>
            <a:fld id="{803DC5D2-2318-4055-95E8-8F913BEFF73F}" type="slidenum">
              <a:rPr lang="en-NZ" smtClean="0">
                <a:cs typeface="Arial" charset="0"/>
              </a:rPr>
              <a:pPr/>
              <a:t>29</a:t>
            </a:fld>
            <a:endParaRPr lang="en-NZ" smtClean="0">
              <a:cs typeface="Arial" charset="0"/>
            </a:endParaRPr>
          </a:p>
        </p:txBody>
      </p:sp>
      <p:sp>
        <p:nvSpPr>
          <p:cNvPr id="50178" name="Rectangle 2"/>
          <p:cNvSpPr>
            <a:spLocks noGrp="1" noRot="1" noChangeArrowheads="1" noTextEdit="1"/>
          </p:cNvSpPr>
          <p:nvPr>
            <p:ph type="sldImg"/>
          </p:nvPr>
        </p:nvSpPr>
        <p:spPr>
          <a:xfrm>
            <a:off x="992188" y="768350"/>
            <a:ext cx="5114925" cy="3836988"/>
          </a:xfrm>
          <a:ln/>
        </p:spPr>
      </p:sp>
      <p:sp>
        <p:nvSpPr>
          <p:cNvPr id="5017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p:spPr>
        <p:txBody>
          <a:bodyPr/>
          <a:lstStyle/>
          <a:p>
            <a:fld id="{939D43DC-22D9-40A8-B74F-BAF601C352C1}" type="slidenum">
              <a:rPr lang="en-NZ" smtClean="0">
                <a:cs typeface="Arial" charset="0"/>
              </a:rPr>
              <a:pPr/>
              <a:t>31</a:t>
            </a:fld>
            <a:endParaRPr lang="en-NZ" smtClean="0">
              <a:cs typeface="Arial" charset="0"/>
            </a:endParaRPr>
          </a:p>
        </p:txBody>
      </p:sp>
      <p:sp>
        <p:nvSpPr>
          <p:cNvPr id="53250" name="Rectangle 2"/>
          <p:cNvSpPr>
            <a:spLocks noGrp="1" noRot="1" noChangeArrowheads="1" noTextEdit="1"/>
          </p:cNvSpPr>
          <p:nvPr>
            <p:ph type="sldImg"/>
          </p:nvPr>
        </p:nvSpPr>
        <p:spPr>
          <a:xfrm>
            <a:off x="992188" y="768350"/>
            <a:ext cx="5114925" cy="3836988"/>
          </a:xfrm>
          <a:ln/>
        </p:spPr>
      </p:sp>
      <p:sp>
        <p:nvSpPr>
          <p:cNvPr id="5325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60350"/>
            <a:ext cx="2286000" cy="586581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260350"/>
            <a:ext cx="6705600" cy="58658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0" y="260350"/>
            <a:ext cx="9144000" cy="5865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C1E184"/>
        </a:solidFill>
        <a:effectLst/>
      </p:bgPr>
    </p:bg>
    <p:spTree>
      <p:nvGrpSpPr>
        <p:cNvPr id="1" name=""/>
        <p:cNvGrpSpPr/>
        <p:nvPr/>
      </p:nvGrpSpPr>
      <p:grpSpPr>
        <a:xfrm>
          <a:off x="0" y="0"/>
          <a:ext cx="0" cy="0"/>
          <a:chOff x="0" y="0"/>
          <a:chExt cx="0" cy="0"/>
        </a:xfrm>
      </p:grpSpPr>
      <p:sp>
        <p:nvSpPr>
          <p:cNvPr id="91138" name="Rectangle 2"/>
          <p:cNvSpPr>
            <a:spLocks noChangeArrowheads="1"/>
          </p:cNvSpPr>
          <p:nvPr/>
        </p:nvSpPr>
        <p:spPr bwMode="auto">
          <a:xfrm>
            <a:off x="5467350" y="6284913"/>
            <a:ext cx="3497263" cy="457200"/>
          </a:xfrm>
          <a:prstGeom prst="rect">
            <a:avLst/>
          </a:prstGeom>
          <a:noFill/>
          <a:ln w="9525">
            <a:noFill/>
            <a:miter lim="800000"/>
            <a:headEnd/>
            <a:tailEnd/>
          </a:ln>
          <a:effectLst/>
        </p:spPr>
        <p:txBody>
          <a:bodyPr wrap="none" lIns="0" tIns="0" rIns="0" bIns="0">
            <a:spAutoFit/>
          </a:bodyPr>
          <a:lstStyle/>
          <a:p>
            <a:pPr algn="ctr">
              <a:defRPr/>
            </a:pPr>
            <a:r>
              <a:rPr lang="en-NZ">
                <a:latin typeface="Cambria" pitchFamily="18" charset="0"/>
                <a:cs typeface="+mn-cs"/>
              </a:rPr>
              <a:t>The BHU Future Farming Centre</a:t>
            </a:r>
            <a:br>
              <a:rPr lang="en-NZ">
                <a:latin typeface="Cambria" pitchFamily="18" charset="0"/>
                <a:cs typeface="+mn-cs"/>
              </a:rPr>
            </a:br>
            <a:r>
              <a:rPr lang="en-NZ" sz="1000">
                <a:latin typeface="Cambria" pitchFamily="18" charset="0"/>
                <a:cs typeface="+mn-cs"/>
              </a:rPr>
              <a:t>Permanent Agriculture and Horticulture: Science and Extension</a:t>
            </a:r>
          </a:p>
        </p:txBody>
      </p:sp>
      <p:sp>
        <p:nvSpPr>
          <p:cNvPr id="1027" name="Rectangle 3"/>
          <p:cNvSpPr>
            <a:spLocks noGrp="1" noChangeArrowheads="1"/>
          </p:cNvSpPr>
          <p:nvPr>
            <p:ph type="title"/>
          </p:nvPr>
        </p:nvSpPr>
        <p:spPr bwMode="auto">
          <a:xfrm>
            <a:off x="0" y="260350"/>
            <a:ext cx="9144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NZ" smtClean="0"/>
              <a:t>Click to edit Master title style</a:t>
            </a:r>
          </a:p>
        </p:txBody>
      </p:sp>
      <p:sp>
        <p:nvSpPr>
          <p:cNvPr id="1028" name="Rectangle 4"/>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NZ" smtClean="0"/>
              <a:t>Click to edit Master text styles</a:t>
            </a:r>
          </a:p>
          <a:p>
            <a:pPr lvl="1"/>
            <a:r>
              <a:rPr lang="en-NZ" smtClean="0"/>
              <a:t>Second level</a:t>
            </a:r>
          </a:p>
          <a:p>
            <a:pPr lvl="2"/>
            <a:r>
              <a:rPr lang="en-NZ" smtClean="0"/>
              <a:t>Third level</a:t>
            </a:r>
          </a:p>
          <a:p>
            <a:pPr lvl="3"/>
            <a:r>
              <a:rPr lang="en-NZ" smtClean="0"/>
              <a:t>Fourth level</a:t>
            </a:r>
          </a:p>
          <a:p>
            <a:pPr lvl="4"/>
            <a:r>
              <a:rPr lang="en-NZ" smtClean="0"/>
              <a:t>Fifth level</a:t>
            </a:r>
          </a:p>
        </p:txBody>
      </p:sp>
      <p:pic>
        <p:nvPicPr>
          <p:cNvPr id="1029" name="Picture 5" descr="FFC-logo"/>
          <p:cNvPicPr>
            <a:picLocks noChangeAspect="1" noChangeArrowheads="1"/>
          </p:cNvPicPr>
          <p:nvPr/>
        </p:nvPicPr>
        <p:blipFill>
          <a:blip r:embed="rId14"/>
          <a:srcRect/>
          <a:stretch>
            <a:fillRect/>
          </a:stretch>
        </p:blipFill>
        <p:spPr bwMode="auto">
          <a:xfrm>
            <a:off x="4841875" y="6275388"/>
            <a:ext cx="568325" cy="53816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3" r:id="rId1"/>
    <p:sldLayoutId id="2147483662" r:id="rId2"/>
    <p:sldLayoutId id="2147483661" r:id="rId3"/>
    <p:sldLayoutId id="2147483660" r:id="rId4"/>
    <p:sldLayoutId id="2147483659" r:id="rId5"/>
    <p:sldLayoutId id="2147483658" r:id="rId6"/>
    <p:sldLayoutId id="2147483657" r:id="rId7"/>
    <p:sldLayoutId id="2147483656" r:id="rId8"/>
    <p:sldLayoutId id="2147483655" r:id="rId9"/>
    <p:sldLayoutId id="2147483654" r:id="rId10"/>
    <p:sldLayoutId id="2147483653" r:id="rId11"/>
    <p:sldLayoutId id="2147483652" r:id="rId12"/>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Cambria" pitchFamily="18" charset="0"/>
          <a:cs typeface="Arial" charset="0"/>
        </a:defRPr>
      </a:lvl2pPr>
      <a:lvl3pPr algn="ctr" rtl="0" eaLnBrk="0" fontAlgn="base" hangingPunct="0">
        <a:spcBef>
          <a:spcPct val="0"/>
        </a:spcBef>
        <a:spcAft>
          <a:spcPct val="0"/>
        </a:spcAft>
        <a:defRPr sz="4400">
          <a:solidFill>
            <a:schemeClr val="tx2"/>
          </a:solidFill>
          <a:latin typeface="Cambria" pitchFamily="18" charset="0"/>
          <a:cs typeface="Arial" charset="0"/>
        </a:defRPr>
      </a:lvl3pPr>
      <a:lvl4pPr algn="ctr" rtl="0" eaLnBrk="0" fontAlgn="base" hangingPunct="0">
        <a:spcBef>
          <a:spcPct val="0"/>
        </a:spcBef>
        <a:spcAft>
          <a:spcPct val="0"/>
        </a:spcAft>
        <a:defRPr sz="4400">
          <a:solidFill>
            <a:schemeClr val="tx2"/>
          </a:solidFill>
          <a:latin typeface="Cambria" pitchFamily="18" charset="0"/>
          <a:cs typeface="Arial" charset="0"/>
        </a:defRPr>
      </a:lvl4pPr>
      <a:lvl5pPr algn="ctr" rtl="0" eaLnBrk="0" fontAlgn="base" hangingPunct="0">
        <a:spcBef>
          <a:spcPct val="0"/>
        </a:spcBef>
        <a:spcAft>
          <a:spcPct val="0"/>
        </a:spcAft>
        <a:defRPr sz="4400">
          <a:solidFill>
            <a:schemeClr val="tx2"/>
          </a:solidFill>
          <a:latin typeface="Cambria" pitchFamily="18" charset="0"/>
          <a:cs typeface="Arial" charset="0"/>
        </a:defRPr>
      </a:lvl5pPr>
      <a:lvl6pPr marL="457200" algn="ctr" rtl="0" fontAlgn="base">
        <a:spcBef>
          <a:spcPct val="0"/>
        </a:spcBef>
        <a:spcAft>
          <a:spcPct val="0"/>
        </a:spcAft>
        <a:defRPr sz="4400">
          <a:solidFill>
            <a:schemeClr val="tx2"/>
          </a:solidFill>
          <a:latin typeface="Cambria" pitchFamily="18" charset="0"/>
          <a:cs typeface="Arial" charset="0"/>
        </a:defRPr>
      </a:lvl6pPr>
      <a:lvl7pPr marL="914400" algn="ctr" rtl="0" fontAlgn="base">
        <a:spcBef>
          <a:spcPct val="0"/>
        </a:spcBef>
        <a:spcAft>
          <a:spcPct val="0"/>
        </a:spcAft>
        <a:defRPr sz="4400">
          <a:solidFill>
            <a:schemeClr val="tx2"/>
          </a:solidFill>
          <a:latin typeface="Cambria" pitchFamily="18" charset="0"/>
          <a:cs typeface="Arial" charset="0"/>
        </a:defRPr>
      </a:lvl7pPr>
      <a:lvl8pPr marL="1371600" algn="ctr" rtl="0" fontAlgn="base">
        <a:spcBef>
          <a:spcPct val="0"/>
        </a:spcBef>
        <a:spcAft>
          <a:spcPct val="0"/>
        </a:spcAft>
        <a:defRPr sz="4400">
          <a:solidFill>
            <a:schemeClr val="tx2"/>
          </a:solidFill>
          <a:latin typeface="Cambria" pitchFamily="18" charset="0"/>
          <a:cs typeface="Arial" charset="0"/>
        </a:defRPr>
      </a:lvl8pPr>
      <a:lvl9pPr marL="1828800" algn="ctr" rtl="0" fontAlgn="base">
        <a:spcBef>
          <a:spcPct val="0"/>
        </a:spcBef>
        <a:spcAft>
          <a:spcPct val="0"/>
        </a:spcAft>
        <a:defRPr sz="4400">
          <a:solidFill>
            <a:schemeClr val="tx2"/>
          </a:solidFill>
          <a:latin typeface="Cambria" pitchFamily="18" charset="0"/>
          <a:cs typeface="Arial" charset="0"/>
        </a:defRPr>
      </a:lvl9pPr>
    </p:titleStyle>
    <p:bodyStyle>
      <a:lvl1pPr algn="l" rtl="0" eaLnBrk="0" fontAlgn="base" hangingPunct="0">
        <a:spcBef>
          <a:spcPct val="20000"/>
        </a:spcBef>
        <a:spcAft>
          <a:spcPct val="0"/>
        </a:spcAft>
        <a:defRPr sz="3200">
          <a:solidFill>
            <a:schemeClr val="tx1"/>
          </a:solidFill>
          <a:latin typeface="+mn-lt"/>
          <a:ea typeface="+mn-ea"/>
          <a:cs typeface="+mn-cs"/>
        </a:defRPr>
      </a:lvl1pPr>
      <a:lvl2pPr marL="539750" indent="-274638" algn="l" rtl="0" eaLnBrk="0" fontAlgn="base" hangingPunct="0">
        <a:spcBef>
          <a:spcPct val="20000"/>
        </a:spcBef>
        <a:spcAft>
          <a:spcPct val="0"/>
        </a:spcAft>
        <a:buChar char="–"/>
        <a:defRPr sz="2800">
          <a:solidFill>
            <a:schemeClr val="tx1"/>
          </a:solidFill>
          <a:latin typeface="+mn-lt"/>
          <a:cs typeface="+mn-cs"/>
        </a:defRPr>
      </a:lvl2pPr>
      <a:lvl3pPr marL="1079500" indent="-274638" algn="l" rtl="0" eaLnBrk="0" fontAlgn="base" hangingPunct="0">
        <a:spcBef>
          <a:spcPct val="20000"/>
        </a:spcBef>
        <a:spcAft>
          <a:spcPct val="0"/>
        </a:spcAft>
        <a:buChar char="•"/>
        <a:defRPr sz="2400">
          <a:solidFill>
            <a:schemeClr val="tx1"/>
          </a:solidFill>
          <a:latin typeface="+mn-lt"/>
          <a:cs typeface="+mn-cs"/>
        </a:defRPr>
      </a:lvl3pPr>
      <a:lvl4pPr marL="1619250" indent="-274638" algn="l" rtl="0" eaLnBrk="0" fontAlgn="base" hangingPunct="0">
        <a:spcBef>
          <a:spcPct val="20000"/>
        </a:spcBef>
        <a:spcAft>
          <a:spcPct val="0"/>
        </a:spcAft>
        <a:buChar char="–"/>
        <a:defRPr sz="2000">
          <a:solidFill>
            <a:schemeClr val="tx1"/>
          </a:solidFill>
          <a:latin typeface="+mn-lt"/>
          <a:cs typeface="+mn-cs"/>
        </a:defRPr>
      </a:lvl4pPr>
      <a:lvl5pPr marL="2068513" indent="-228600" algn="l" rtl="0" eaLnBrk="0" fontAlgn="base" hangingPunct="0">
        <a:spcBef>
          <a:spcPct val="20000"/>
        </a:spcBef>
        <a:spcAft>
          <a:spcPct val="0"/>
        </a:spcAft>
        <a:buChar char="»"/>
        <a:defRPr sz="2000">
          <a:solidFill>
            <a:schemeClr val="tx1"/>
          </a:solidFill>
          <a:latin typeface="+mn-lt"/>
          <a:cs typeface="+mn-cs"/>
        </a:defRPr>
      </a:lvl5pPr>
      <a:lvl6pPr marL="2525713" indent="-228600" algn="l" rtl="0" fontAlgn="base">
        <a:spcBef>
          <a:spcPct val="20000"/>
        </a:spcBef>
        <a:spcAft>
          <a:spcPct val="0"/>
        </a:spcAft>
        <a:buChar char="»"/>
        <a:defRPr sz="2000">
          <a:solidFill>
            <a:schemeClr val="tx1"/>
          </a:solidFill>
          <a:latin typeface="+mn-lt"/>
          <a:cs typeface="+mn-cs"/>
        </a:defRPr>
      </a:lvl6pPr>
      <a:lvl7pPr marL="2982913" indent="-228600" algn="l" rtl="0" fontAlgn="base">
        <a:spcBef>
          <a:spcPct val="20000"/>
        </a:spcBef>
        <a:spcAft>
          <a:spcPct val="0"/>
        </a:spcAft>
        <a:buChar char="»"/>
        <a:defRPr sz="2000">
          <a:solidFill>
            <a:schemeClr val="tx1"/>
          </a:solidFill>
          <a:latin typeface="+mn-lt"/>
          <a:cs typeface="+mn-cs"/>
        </a:defRPr>
      </a:lvl7pPr>
      <a:lvl8pPr marL="3440113" indent="-228600" algn="l" rtl="0" fontAlgn="base">
        <a:spcBef>
          <a:spcPct val="20000"/>
        </a:spcBef>
        <a:spcAft>
          <a:spcPct val="0"/>
        </a:spcAft>
        <a:buChar char="»"/>
        <a:defRPr sz="2000">
          <a:solidFill>
            <a:schemeClr val="tx1"/>
          </a:solidFill>
          <a:latin typeface="+mn-lt"/>
          <a:cs typeface="+mn-cs"/>
        </a:defRPr>
      </a:lvl8pPr>
      <a:lvl9pPr marL="3897313"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Jurn0euTrxE"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2.xml"/><Relationship Id="rId1" Type="http://schemas.openxmlformats.org/officeDocument/2006/relationships/video" Target="file:///D:\Docs\BHU\FFC\Presentations\2026\09-15%20Irish%20Organic%20Growers%20soil%20health\Videos\Visualistion%20of%20soil%20pore%20space.mp4"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nature.com/articles/nmicrobiol201648"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doi.org/10.1073/pnas.2304663120"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sciencedirect.com/science/article/pii/S0065211321001048"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lumberjax.com/mulching-flower-beds-benefits/" TargetMode="External"/><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5" name="Rectangle 2"/>
          <p:cNvSpPr>
            <a:spLocks noGrp="1" noChangeArrowheads="1"/>
          </p:cNvSpPr>
          <p:nvPr>
            <p:ph type="ctrTitle"/>
          </p:nvPr>
        </p:nvSpPr>
        <p:spPr>
          <a:xfrm>
            <a:off x="0" y="671513"/>
            <a:ext cx="9144000" cy="2771775"/>
          </a:xfrm>
        </p:spPr>
        <p:txBody>
          <a:bodyPr>
            <a:spAutoFit/>
          </a:bodyPr>
          <a:lstStyle/>
          <a:p>
            <a:pPr eaLnBrk="1" hangingPunct="1"/>
            <a:r>
              <a:rPr lang="en-NZ" smtClean="0"/>
              <a:t>The </a:t>
            </a:r>
            <a:r>
              <a:rPr lang="en-US" smtClean="0"/>
              <a:t>New Science of </a:t>
            </a:r>
            <a:br>
              <a:rPr lang="en-US" smtClean="0"/>
            </a:br>
            <a:r>
              <a:rPr lang="en-US" smtClean="0"/>
              <a:t>Soil Organic Matter Formation</a:t>
            </a:r>
            <a:br>
              <a:rPr lang="en-US" smtClean="0"/>
            </a:br>
            <a:r>
              <a:rPr lang="en-US" smtClean="0"/>
              <a:t> and its </a:t>
            </a:r>
            <a:br>
              <a:rPr lang="en-US" smtClean="0"/>
            </a:br>
            <a:r>
              <a:rPr lang="en-US" smtClean="0"/>
              <a:t>Practical Implications for Organics</a:t>
            </a:r>
            <a:endParaRPr lang="en-NZ" smtClean="0"/>
          </a:p>
        </p:txBody>
      </p:sp>
      <p:sp>
        <p:nvSpPr>
          <p:cNvPr id="16386" name="Rectangle 3"/>
          <p:cNvSpPr>
            <a:spLocks noGrp="1" noChangeArrowheads="1"/>
          </p:cNvSpPr>
          <p:nvPr>
            <p:ph type="subTitle" idx="1"/>
          </p:nvPr>
        </p:nvSpPr>
        <p:spPr>
          <a:xfrm>
            <a:off x="1371600" y="4005263"/>
            <a:ext cx="6400800" cy="1223962"/>
          </a:xfrm>
        </p:spPr>
        <p:txBody>
          <a:bodyPr/>
          <a:lstStyle/>
          <a:p>
            <a:pPr eaLnBrk="1" hangingPunct="1"/>
            <a:r>
              <a:rPr lang="en-NZ" sz="2800" smtClean="0">
                <a:latin typeface="Verdana" pitchFamily="34" charset="0"/>
              </a:rPr>
              <a:t>Dr Charles ‘Merf’ Merfield MRSNZ</a:t>
            </a:r>
            <a:br>
              <a:rPr lang="en-NZ" sz="2800" smtClean="0">
                <a:latin typeface="Verdana" pitchFamily="34" charset="0"/>
              </a:rPr>
            </a:br>
            <a:r>
              <a:rPr lang="en-NZ" sz="2000" smtClean="0">
                <a:latin typeface="Verdana" pitchFamily="34" charset="0"/>
              </a:rPr>
              <a:t>charles@merfield.com</a:t>
            </a:r>
            <a:br>
              <a:rPr lang="en-NZ" sz="2000" smtClean="0">
                <a:latin typeface="Verdana" pitchFamily="34" charset="0"/>
              </a:rPr>
            </a:br>
            <a:r>
              <a:rPr lang="en-NZ" sz="2000" smtClean="0">
                <a:latin typeface="Verdana" pitchFamily="34" charset="0"/>
              </a:rPr>
              <a:t>charles.merfield@bhu.org.nz</a:t>
            </a:r>
          </a:p>
        </p:txBody>
      </p:sp>
      <p:sp>
        <p:nvSpPr>
          <p:cNvPr id="16387" name="Rectangle 4"/>
          <p:cNvSpPr>
            <a:spLocks noChangeArrowheads="1"/>
          </p:cNvSpPr>
          <p:nvPr/>
        </p:nvSpPr>
        <p:spPr bwMode="auto">
          <a:xfrm>
            <a:off x="333375" y="6184900"/>
            <a:ext cx="4046538" cy="579438"/>
          </a:xfrm>
          <a:prstGeom prst="rect">
            <a:avLst/>
          </a:prstGeom>
          <a:noFill/>
          <a:ln w="9525">
            <a:noFill/>
            <a:miter lim="800000"/>
            <a:headEnd/>
            <a:tailEnd/>
          </a:ln>
        </p:spPr>
        <p:txBody>
          <a:bodyPr wrap="none">
            <a:spAutoFit/>
          </a:bodyPr>
          <a:lstStyle/>
          <a:p>
            <a:pPr algn="ctr">
              <a:spcBef>
                <a:spcPct val="20000"/>
              </a:spcBef>
            </a:pPr>
            <a:r>
              <a:rPr lang="en-NZ" sz="1800">
                <a:latin typeface="Verdana" pitchFamily="34" charset="0"/>
              </a:rPr>
              <a:t>Merfield Agronomy Ltd.</a:t>
            </a:r>
            <a:br>
              <a:rPr lang="en-NZ" sz="1800">
                <a:latin typeface="Verdana" pitchFamily="34" charset="0"/>
              </a:rPr>
            </a:br>
            <a:r>
              <a:rPr lang="en-NZ" sz="1400">
                <a:latin typeface="Verdana" pitchFamily="34" charset="0"/>
              </a:rPr>
              <a:t>www.merfield.com/merfield-agronomy-ltd/</a:t>
            </a:r>
          </a:p>
        </p:txBody>
      </p:sp>
      <p:pic>
        <p:nvPicPr>
          <p:cNvPr id="16388" name="Picture 5"/>
          <p:cNvPicPr>
            <a:picLocks noChangeAspect="1" noChangeArrowheads="1"/>
          </p:cNvPicPr>
          <p:nvPr/>
        </p:nvPicPr>
        <p:blipFill>
          <a:blip r:embed="rId3"/>
          <a:srcRect/>
          <a:stretch>
            <a:fillRect/>
          </a:stretch>
        </p:blipFill>
        <p:spPr bwMode="auto">
          <a:xfrm>
            <a:off x="1835150" y="5229225"/>
            <a:ext cx="900113" cy="900113"/>
          </a:xfrm>
          <a:prstGeom prst="rect">
            <a:avLst/>
          </a:prstGeom>
          <a:noFill/>
          <a:ln w="9525">
            <a:noFill/>
            <a:miter lim="800000"/>
            <a:headEnd/>
            <a:tailEnd/>
          </a:ln>
        </p:spPr>
      </p:pic>
      <p:pic>
        <p:nvPicPr>
          <p:cNvPr id="16389" name="Picture 6" descr="FFC-logo - transparent"/>
          <p:cNvPicPr>
            <a:picLocks noChangeAspect="1" noChangeArrowheads="1"/>
          </p:cNvPicPr>
          <p:nvPr/>
        </p:nvPicPr>
        <p:blipFill>
          <a:blip r:embed="rId4"/>
          <a:srcRect/>
          <a:stretch>
            <a:fillRect/>
          </a:stretch>
        </p:blipFill>
        <p:spPr bwMode="auto">
          <a:xfrm>
            <a:off x="6443663" y="5229225"/>
            <a:ext cx="949325" cy="900113"/>
          </a:xfrm>
          <a:prstGeom prst="rect">
            <a:avLst/>
          </a:prstGeom>
          <a:noFill/>
          <a:ln w="9525">
            <a:noFill/>
            <a:miter lim="800000"/>
            <a:headEnd/>
            <a:tailEnd/>
          </a:ln>
        </p:spPr>
      </p:pic>
      <p:sp>
        <p:nvSpPr>
          <p:cNvPr id="16390" name="Rectangle 7"/>
          <p:cNvSpPr>
            <a:spLocks noChangeArrowheads="1"/>
          </p:cNvSpPr>
          <p:nvPr/>
        </p:nvSpPr>
        <p:spPr bwMode="auto">
          <a:xfrm>
            <a:off x="4953000" y="6186488"/>
            <a:ext cx="3873500" cy="611187"/>
          </a:xfrm>
          <a:prstGeom prst="rect">
            <a:avLst/>
          </a:prstGeom>
          <a:noFill/>
          <a:ln w="9525">
            <a:noFill/>
            <a:miter lim="800000"/>
            <a:headEnd/>
            <a:tailEnd/>
          </a:ln>
        </p:spPr>
        <p:txBody>
          <a:bodyPr wrap="none">
            <a:spAutoFit/>
          </a:bodyPr>
          <a:lstStyle/>
          <a:p>
            <a:pPr algn="ctr">
              <a:spcBef>
                <a:spcPct val="20000"/>
              </a:spcBef>
            </a:pPr>
            <a:r>
              <a:rPr lang="en-NZ" sz="1800">
                <a:latin typeface="Verdana" pitchFamily="34" charset="0"/>
              </a:rPr>
              <a:t>The BHU Future Farming Centre</a:t>
            </a:r>
            <a:br>
              <a:rPr lang="en-NZ" sz="1800">
                <a:latin typeface="Verdana" pitchFamily="34" charset="0"/>
              </a:rPr>
            </a:br>
            <a:r>
              <a:rPr lang="en-NZ" sz="1600">
                <a:latin typeface="Calibri" pitchFamily="34" charset="0"/>
              </a:rPr>
              <a:t>www.bhu.org.nz/future-farming-centre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a:lstStyle/>
          <a:p>
            <a:pPr eaLnBrk="1" hangingPunct="1"/>
            <a:r>
              <a:rPr lang="en-NZ" smtClean="0"/>
              <a:t>Outline</a:t>
            </a:r>
          </a:p>
        </p:txBody>
      </p:sp>
      <p:sp>
        <p:nvSpPr>
          <p:cNvPr id="18434" name="Rectangle 3"/>
          <p:cNvSpPr>
            <a:spLocks noGrp="1" noChangeArrowheads="1"/>
          </p:cNvSpPr>
          <p:nvPr>
            <p:ph type="body" idx="1"/>
          </p:nvPr>
        </p:nvSpPr>
        <p:spPr/>
        <p:txBody>
          <a:bodyPr/>
          <a:lstStyle/>
          <a:p>
            <a:pPr eaLnBrk="1" hangingPunct="1"/>
            <a:r>
              <a:rPr lang="en-NZ" smtClean="0"/>
              <a:t>The soil science revolution</a:t>
            </a:r>
          </a:p>
          <a:p>
            <a:pPr eaLnBrk="1" hangingPunct="1"/>
            <a:r>
              <a:rPr lang="en-NZ" smtClean="0"/>
              <a:t>What that means for organics</a:t>
            </a:r>
          </a:p>
          <a:p>
            <a:pPr eaLnBrk="1" hangingPunct="1"/>
            <a:r>
              <a:rPr lang="en-NZ" smtClean="0"/>
              <a:t>The three legged stool of practical soil management</a:t>
            </a:r>
          </a:p>
          <a:p>
            <a:pPr lvl="1" eaLnBrk="1" hangingPunct="1"/>
            <a:r>
              <a:rPr lang="en-NZ" smtClean="0"/>
              <a:t>Physical</a:t>
            </a:r>
          </a:p>
          <a:p>
            <a:pPr lvl="1" eaLnBrk="1" hangingPunct="1"/>
            <a:r>
              <a:rPr lang="en-NZ" smtClean="0"/>
              <a:t>Chemical</a:t>
            </a:r>
          </a:p>
          <a:p>
            <a:pPr lvl="1" eaLnBrk="1" hangingPunct="1"/>
            <a:r>
              <a:rPr lang="en-NZ" smtClean="0"/>
              <a:t>Biological</a:t>
            </a:r>
          </a:p>
          <a:p>
            <a:pPr eaLnBrk="1" hangingPunct="1"/>
            <a:r>
              <a:rPr lang="en-NZ" smtClean="0"/>
              <a:t>Conclusions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lstStyle/>
          <a:p>
            <a:pPr eaLnBrk="1" hangingPunct="1"/>
            <a:r>
              <a:rPr lang="en-NZ" smtClean="0"/>
              <a:t>Soil science – a little history</a:t>
            </a:r>
          </a:p>
        </p:txBody>
      </p:sp>
      <p:sp>
        <p:nvSpPr>
          <p:cNvPr id="19458" name="Rectangle 3"/>
          <p:cNvSpPr>
            <a:spLocks noGrp="1" noChangeArrowheads="1"/>
          </p:cNvSpPr>
          <p:nvPr>
            <p:ph type="body" idx="1"/>
          </p:nvPr>
        </p:nvSpPr>
        <p:spPr/>
        <p:txBody>
          <a:bodyPr/>
          <a:lstStyle/>
          <a:p>
            <a:pPr eaLnBrk="1" hangingPunct="1">
              <a:lnSpc>
                <a:spcPct val="90000"/>
              </a:lnSpc>
            </a:pPr>
            <a:r>
              <a:rPr lang="en-NZ" smtClean="0"/>
              <a:t>Soil science has been divided from its inception</a:t>
            </a:r>
          </a:p>
          <a:p>
            <a:pPr lvl="1" eaLnBrk="1" hangingPunct="1">
              <a:lnSpc>
                <a:spcPct val="90000"/>
              </a:lnSpc>
            </a:pPr>
            <a:r>
              <a:rPr lang="en-NZ" smtClean="0"/>
              <a:t>As a ‘pure’ science studying soil for knowledge</a:t>
            </a:r>
          </a:p>
          <a:p>
            <a:pPr lvl="2" eaLnBrk="1" hangingPunct="1">
              <a:lnSpc>
                <a:spcPct val="90000"/>
              </a:lnSpc>
            </a:pPr>
            <a:r>
              <a:rPr lang="en-NZ" smtClean="0"/>
              <a:t>‘Real soil scientists’</a:t>
            </a:r>
          </a:p>
          <a:p>
            <a:pPr lvl="1" eaLnBrk="1" hangingPunct="1">
              <a:lnSpc>
                <a:spcPct val="90000"/>
              </a:lnSpc>
            </a:pPr>
            <a:r>
              <a:rPr lang="en-NZ" smtClean="0"/>
              <a:t>As a practical science studying soil for agri/horticultural production</a:t>
            </a:r>
          </a:p>
          <a:p>
            <a:pPr lvl="2" eaLnBrk="1" hangingPunct="1">
              <a:lnSpc>
                <a:spcPct val="90000"/>
              </a:lnSpc>
            </a:pPr>
            <a:r>
              <a:rPr lang="en-NZ" smtClean="0"/>
              <a:t>‘Fertiliser scientists’ and ‘cultivation scientists’</a:t>
            </a:r>
          </a:p>
          <a:p>
            <a:pPr eaLnBrk="1" hangingPunct="1">
              <a:lnSpc>
                <a:spcPct val="90000"/>
              </a:lnSpc>
            </a:pPr>
            <a:r>
              <a:rPr lang="en-NZ" smtClean="0"/>
              <a:t>They have very different world views and objectives</a:t>
            </a:r>
          </a:p>
          <a:p>
            <a:pPr eaLnBrk="1" hangingPunct="1">
              <a:lnSpc>
                <a:spcPct val="90000"/>
              </a:lnSpc>
            </a:pPr>
            <a:r>
              <a:rPr lang="en-NZ" smtClean="0"/>
              <a:t>Confusingly they all get called ‘soil scientists’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pPr eaLnBrk="1" hangingPunct="1"/>
            <a:r>
              <a:rPr lang="en-NZ" smtClean="0"/>
              <a:t>Soil science – a little history</a:t>
            </a:r>
          </a:p>
        </p:txBody>
      </p:sp>
      <p:sp>
        <p:nvSpPr>
          <p:cNvPr id="20482" name="Rectangle 3"/>
          <p:cNvSpPr>
            <a:spLocks noGrp="1" noChangeArrowheads="1"/>
          </p:cNvSpPr>
          <p:nvPr>
            <p:ph type="body" idx="1"/>
          </p:nvPr>
        </p:nvSpPr>
        <p:spPr/>
        <p:txBody>
          <a:bodyPr/>
          <a:lstStyle/>
          <a:p>
            <a:pPr eaLnBrk="1" hangingPunct="1">
              <a:lnSpc>
                <a:spcPct val="90000"/>
              </a:lnSpc>
            </a:pPr>
            <a:r>
              <a:rPr lang="en-NZ" smtClean="0"/>
              <a:t>Until the 1990s it was very difficult to study soil!</a:t>
            </a:r>
          </a:p>
          <a:p>
            <a:pPr lvl="1" eaLnBrk="1" hangingPunct="1">
              <a:lnSpc>
                <a:spcPct val="90000"/>
              </a:lnSpc>
            </a:pPr>
            <a:r>
              <a:rPr lang="en-NZ" smtClean="0"/>
              <a:t>It’s opaque to visible light</a:t>
            </a:r>
          </a:p>
          <a:p>
            <a:pPr lvl="1" eaLnBrk="1" hangingPunct="1">
              <a:lnSpc>
                <a:spcPct val="90000"/>
              </a:lnSpc>
            </a:pPr>
            <a:r>
              <a:rPr lang="en-NZ" smtClean="0"/>
              <a:t>As soon it is disturbed (dug up) many properties change</a:t>
            </a:r>
          </a:p>
          <a:p>
            <a:pPr lvl="1" eaLnBrk="1" hangingPunct="1">
              <a:lnSpc>
                <a:spcPct val="90000"/>
              </a:lnSpc>
            </a:pPr>
            <a:r>
              <a:rPr lang="en-NZ" smtClean="0"/>
              <a:t>It has a myriad properties </a:t>
            </a:r>
          </a:p>
          <a:p>
            <a:pPr lvl="1" eaLnBrk="1" hangingPunct="1">
              <a:lnSpc>
                <a:spcPct val="90000"/>
              </a:lnSpc>
            </a:pPr>
            <a:r>
              <a:rPr lang="en-NZ" smtClean="0"/>
              <a:t>It’s the most complex ecosystem anywhere</a:t>
            </a:r>
          </a:p>
          <a:p>
            <a:pPr lvl="1" eaLnBrk="1" hangingPunct="1">
              <a:lnSpc>
                <a:spcPct val="90000"/>
              </a:lnSpc>
            </a:pPr>
            <a:r>
              <a:rPr lang="en-NZ" smtClean="0"/>
              <a:t>It’s right at the heart of planetary systems</a:t>
            </a:r>
          </a:p>
          <a:p>
            <a:pPr lvl="1" eaLnBrk="1" hangingPunct="1">
              <a:lnSpc>
                <a:spcPct val="90000"/>
              </a:lnSpc>
            </a:pPr>
            <a:r>
              <a:rPr lang="en-NZ" smtClean="0"/>
              <a:t>It’s the most complex thing humans manage</a:t>
            </a:r>
          </a:p>
          <a:p>
            <a:pPr lvl="1" eaLnBrk="1" hangingPunct="1">
              <a:lnSpc>
                <a:spcPct val="90000"/>
              </a:lnSpc>
            </a:pPr>
            <a:r>
              <a:rPr lang="en-NZ" smtClean="0"/>
              <a:t>Etc., etc, </a:t>
            </a:r>
          </a:p>
          <a:p>
            <a:pPr lvl="1" eaLnBrk="1" hangingPunct="1">
              <a:lnSpc>
                <a:spcPct val="90000"/>
              </a:lnSpc>
            </a:pPr>
            <a:endParaRPr lang="en-NZ"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pPr eaLnBrk="1" hangingPunct="1"/>
            <a:r>
              <a:rPr lang="en-NZ" smtClean="0"/>
              <a:t>Soil science – a little history</a:t>
            </a:r>
          </a:p>
        </p:txBody>
      </p:sp>
      <p:sp>
        <p:nvSpPr>
          <p:cNvPr id="21506" name="Rectangle 3"/>
          <p:cNvSpPr>
            <a:spLocks noGrp="1" noChangeArrowheads="1"/>
          </p:cNvSpPr>
          <p:nvPr>
            <p:ph type="body" idx="1"/>
          </p:nvPr>
        </p:nvSpPr>
        <p:spPr>
          <a:xfrm>
            <a:off x="457200" y="1600200"/>
            <a:ext cx="8229600" cy="4852988"/>
          </a:xfrm>
        </p:spPr>
        <p:txBody>
          <a:bodyPr/>
          <a:lstStyle/>
          <a:p>
            <a:pPr eaLnBrk="1" hangingPunct="1">
              <a:lnSpc>
                <a:spcPct val="90000"/>
              </a:lnSpc>
            </a:pPr>
            <a:r>
              <a:rPr lang="en-NZ" smtClean="0"/>
              <a:t>Until the 1990s soil science could only study</a:t>
            </a:r>
          </a:p>
          <a:p>
            <a:pPr lvl="1" eaLnBrk="1" hangingPunct="1">
              <a:lnSpc>
                <a:spcPct val="90000"/>
              </a:lnSpc>
            </a:pPr>
            <a:r>
              <a:rPr lang="en-NZ" smtClean="0"/>
              <a:t>Soil physics – often aimed at cultivation</a:t>
            </a:r>
          </a:p>
          <a:p>
            <a:pPr lvl="1" eaLnBrk="1" hangingPunct="1">
              <a:lnSpc>
                <a:spcPct val="90000"/>
              </a:lnSpc>
            </a:pPr>
            <a:r>
              <a:rPr lang="en-NZ" smtClean="0"/>
              <a:t>Soil chemistry, often NPK and pH </a:t>
            </a:r>
          </a:p>
          <a:p>
            <a:pPr lvl="1" eaLnBrk="1" hangingPunct="1">
              <a:lnSpc>
                <a:spcPct val="90000"/>
              </a:lnSpc>
            </a:pPr>
            <a:r>
              <a:rPr lang="en-NZ" smtClean="0"/>
              <a:t>Soil biology and ecology</a:t>
            </a:r>
          </a:p>
          <a:p>
            <a:pPr lvl="2" eaLnBrk="1" hangingPunct="1">
              <a:lnSpc>
                <a:spcPct val="90000"/>
              </a:lnSpc>
            </a:pPr>
            <a:r>
              <a:rPr lang="en-NZ" smtClean="0"/>
              <a:t>Only big stuff you can see, including with a light microscope</a:t>
            </a:r>
          </a:p>
          <a:p>
            <a:pPr lvl="2" eaLnBrk="1" hangingPunct="1">
              <a:lnSpc>
                <a:spcPct val="90000"/>
              </a:lnSpc>
            </a:pPr>
            <a:r>
              <a:rPr lang="en-NZ" smtClean="0"/>
              <a:t>Microbes that can be cultured (Petri dish) – probably less than some 1% of all microbes – the ‘great plate count anomaly’</a:t>
            </a:r>
          </a:p>
          <a:p>
            <a:pPr eaLnBrk="1" hangingPunct="1">
              <a:lnSpc>
                <a:spcPct val="90000"/>
              </a:lnSpc>
            </a:pPr>
            <a:r>
              <a:rPr lang="en-NZ" smtClean="0"/>
              <a:t>Lots of things could not be studied due to a lack of ‘tools’ / technologies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pPr eaLnBrk="1" hangingPunct="1"/>
            <a:r>
              <a:rPr lang="en-US" smtClean="0"/>
              <a:t>The soil science revolution</a:t>
            </a:r>
            <a:endParaRPr lang="en-NZ" smtClean="0"/>
          </a:p>
        </p:txBody>
      </p:sp>
      <p:sp>
        <p:nvSpPr>
          <p:cNvPr id="291843" name="Rectangle 3"/>
          <p:cNvSpPr>
            <a:spLocks noGrp="1" noChangeArrowheads="1"/>
          </p:cNvSpPr>
          <p:nvPr>
            <p:ph type="body" idx="1"/>
          </p:nvPr>
        </p:nvSpPr>
        <p:spPr/>
        <p:txBody>
          <a:bodyPr/>
          <a:lstStyle/>
          <a:p>
            <a:pPr eaLnBrk="1" hangingPunct="1"/>
            <a:r>
              <a:rPr lang="en-US" smtClean="0"/>
              <a:t>Post 2000 a huge range of new tools become available</a:t>
            </a:r>
          </a:p>
          <a:p>
            <a:pPr eaLnBrk="1" hangingPunct="1"/>
            <a:r>
              <a:rPr lang="en-US" smtClean="0"/>
              <a:t>Biology</a:t>
            </a:r>
          </a:p>
          <a:p>
            <a:pPr lvl="1" eaLnBrk="1" hangingPunct="1"/>
            <a:r>
              <a:rPr lang="en-US" smtClean="0"/>
              <a:t>Genetics, ‘omics (measuring biochemistry in bulk), lab tools, (microcosms) mass spectrometers, radioactive / isotope tracers, computing power etc.</a:t>
            </a:r>
          </a:p>
          <a:p>
            <a:pPr eaLnBrk="1" hangingPunct="1"/>
            <a:r>
              <a:rPr lang="en-US" smtClean="0"/>
              <a:t>Physics – including soil structure</a:t>
            </a:r>
          </a:p>
          <a:p>
            <a:pPr lvl="1" eaLnBrk="1" hangingPunct="1"/>
            <a:r>
              <a:rPr lang="en-NZ" smtClean="0"/>
              <a:t>Better microscopes…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9184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184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184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184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18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pPr eaLnBrk="1" hangingPunct="1"/>
            <a:r>
              <a:rPr lang="en-NZ" smtClean="0"/>
              <a:t>Synchrotron ‘light’ sources</a:t>
            </a:r>
          </a:p>
        </p:txBody>
      </p:sp>
      <p:sp>
        <p:nvSpPr>
          <p:cNvPr id="23554" name="Rectangle 3"/>
          <p:cNvSpPr>
            <a:spLocks noGrp="1" noChangeArrowheads="1"/>
          </p:cNvSpPr>
          <p:nvPr>
            <p:ph type="body" idx="1"/>
          </p:nvPr>
        </p:nvSpPr>
        <p:spPr/>
        <p:txBody>
          <a:bodyPr/>
          <a:lstStyle/>
          <a:p>
            <a:pPr eaLnBrk="1" hangingPunct="1"/>
            <a:r>
              <a:rPr lang="en-US" smtClean="0"/>
              <a:t>Particle accelerators</a:t>
            </a:r>
          </a:p>
          <a:p>
            <a:pPr eaLnBrk="1" hangingPunct="1"/>
            <a:r>
              <a:rPr lang="en-US" smtClean="0"/>
              <a:t>Generate insanely ‘bright’ beams of X ray ‘light’</a:t>
            </a:r>
          </a:p>
          <a:p>
            <a:pPr eaLnBrk="1" hangingPunct="1"/>
            <a:r>
              <a:rPr lang="en-NZ" smtClean="0"/>
              <a:t>Generate astonishingly detailed 3D ‘pictures’ of objects, e.g., clump of soil</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lstStyle/>
          <a:p>
            <a:pPr eaLnBrk="1" hangingPunct="1"/>
            <a:r>
              <a:rPr lang="en-NZ" sz="4000" smtClean="0"/>
              <a:t>European Synchrotron Radiation Facility</a:t>
            </a:r>
          </a:p>
        </p:txBody>
      </p:sp>
      <p:pic>
        <p:nvPicPr>
          <p:cNvPr id="24578" name="Picture 3" descr="https://upload.wikimedia.org/wikipedia/commons/9/94/Esrf_grenoble.jpg"/>
          <p:cNvPicPr>
            <a:picLocks noChangeAspect="1" noChangeArrowheads="1"/>
          </p:cNvPicPr>
          <p:nvPr/>
        </p:nvPicPr>
        <p:blipFill>
          <a:blip r:embed="rId2"/>
          <a:srcRect/>
          <a:stretch>
            <a:fillRect/>
          </a:stretch>
        </p:blipFill>
        <p:spPr bwMode="auto">
          <a:xfrm>
            <a:off x="0" y="1892300"/>
            <a:ext cx="9144000" cy="4965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pPr eaLnBrk="1" hangingPunct="1"/>
            <a:r>
              <a:rPr lang="en-NZ" smtClean="0"/>
              <a:t>3D microtomography </a:t>
            </a:r>
          </a:p>
        </p:txBody>
      </p:sp>
      <p:sp>
        <p:nvSpPr>
          <p:cNvPr id="25602" name="Text Box 3"/>
          <p:cNvSpPr txBox="1">
            <a:spLocks noChangeArrowheads="1"/>
          </p:cNvSpPr>
          <p:nvPr/>
        </p:nvSpPr>
        <p:spPr bwMode="auto">
          <a:xfrm>
            <a:off x="323850" y="6530975"/>
            <a:ext cx="8410575" cy="274638"/>
          </a:xfrm>
          <a:prstGeom prst="rect">
            <a:avLst/>
          </a:prstGeom>
          <a:noFill/>
          <a:ln w="9525">
            <a:noFill/>
            <a:miter lim="800000"/>
            <a:headEnd/>
            <a:tailEnd/>
          </a:ln>
        </p:spPr>
        <p:txBody>
          <a:bodyPr wrap="none">
            <a:spAutoFit/>
          </a:bodyPr>
          <a:lstStyle/>
          <a:p>
            <a:r>
              <a:rPr lang="en-US" sz="1200"/>
              <a:t>X-ray microtomography analysis of soil structure deformation caused by centrifugation</a:t>
            </a:r>
            <a:r>
              <a:rPr lang="en-NZ" sz="1200"/>
              <a:t> </a:t>
            </a:r>
            <a:r>
              <a:rPr lang="de-DE" sz="1200"/>
              <a:t>2015 Schlüter Leuther Vogler Vogel</a:t>
            </a:r>
            <a:endParaRPr lang="en-NZ" sz="1200"/>
          </a:p>
        </p:txBody>
      </p:sp>
      <p:pic>
        <p:nvPicPr>
          <p:cNvPr id="25603" name="Picture 4" descr="The-spatial-alignment-of-rocks-between-the-saturated-soil-green-and-the-soil-at-ps_W640"/>
          <p:cNvPicPr>
            <a:picLocks noChangeAspect="1" noChangeArrowheads="1"/>
          </p:cNvPicPr>
          <p:nvPr/>
        </p:nvPicPr>
        <p:blipFill>
          <a:blip r:embed="rId2"/>
          <a:srcRect/>
          <a:stretch>
            <a:fillRect/>
          </a:stretch>
        </p:blipFill>
        <p:spPr bwMode="auto">
          <a:xfrm>
            <a:off x="827088" y="1196975"/>
            <a:ext cx="6799262" cy="52149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p:txBody>
          <a:bodyPr/>
          <a:lstStyle/>
          <a:p>
            <a:pPr eaLnBrk="1" hangingPunct="1"/>
            <a:r>
              <a:rPr lang="en-NZ" smtClean="0"/>
              <a:t>Visualisation of soil pore space</a:t>
            </a:r>
          </a:p>
        </p:txBody>
      </p:sp>
      <p:sp>
        <p:nvSpPr>
          <p:cNvPr id="26626" name="Rectangle 3"/>
          <p:cNvSpPr>
            <a:spLocks noGrp="1" noChangeArrowheads="1"/>
          </p:cNvSpPr>
          <p:nvPr>
            <p:ph type="body" idx="1"/>
          </p:nvPr>
        </p:nvSpPr>
        <p:spPr>
          <a:xfrm>
            <a:off x="457200" y="1600200"/>
            <a:ext cx="8229600" cy="5257800"/>
          </a:xfrm>
        </p:spPr>
        <p:txBody>
          <a:bodyPr/>
          <a:lstStyle/>
          <a:p>
            <a:pPr eaLnBrk="1" hangingPunct="1">
              <a:lnSpc>
                <a:spcPct val="90000"/>
              </a:lnSpc>
            </a:pPr>
            <a:r>
              <a:rPr lang="en-NZ" sz="2800" smtClean="0"/>
              <a:t>This animation shows a visualization of pore space within a </a:t>
            </a:r>
            <a:r>
              <a:rPr lang="en-NZ" sz="2800" b="1" smtClean="0"/>
              <a:t>0.5 cm cube of soil</a:t>
            </a:r>
            <a:r>
              <a:rPr lang="en-NZ" sz="2800" smtClean="0"/>
              <a:t>. The original data was captured using </a:t>
            </a:r>
            <a:r>
              <a:rPr lang="en-NZ" sz="2800" b="1" smtClean="0"/>
              <a:t>x-ray tomography</a:t>
            </a:r>
            <a:r>
              <a:rPr lang="en-NZ" sz="2800" smtClean="0"/>
              <a:t>. Image analysis techniques have been used to define 'solid material'  (the soil) from 'air' (the pores). </a:t>
            </a:r>
          </a:p>
          <a:p>
            <a:pPr eaLnBrk="1" hangingPunct="1">
              <a:lnSpc>
                <a:spcPct val="90000"/>
              </a:lnSpc>
            </a:pPr>
            <a:r>
              <a:rPr lang="en-NZ" sz="2800" smtClean="0"/>
              <a:t>The animation starts with a thresholded model of the soil cube. As the soil cube rotates the pore space is coloured in green. The soil cube is then faded away to leave only the connected pore network of the soil. The animation ends with a return to the original starting conditions.</a:t>
            </a:r>
          </a:p>
          <a:p>
            <a:pPr eaLnBrk="1" hangingPunct="1">
              <a:lnSpc>
                <a:spcPct val="90000"/>
              </a:lnSpc>
            </a:pPr>
            <a:r>
              <a:rPr lang="en-NZ" sz="2800" smtClean="0">
                <a:hlinkClick r:id="rId2"/>
              </a:rPr>
              <a:t>https://www.youtube.com/watch?v=Jurn0euTrxE</a:t>
            </a:r>
            <a:r>
              <a:rPr lang="en-NZ" sz="2800" smtClean="0"/>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95940" name="Visualistion of soil pore space.mp4">
            <a:hlinkClick r:id="" action="ppaction://media"/>
          </p:cNvPr>
          <p:cNvPicPr>
            <a:picLocks noRot="1" noChangeAspect="1" noChangeArrowheads="1"/>
          </p:cNvPicPr>
          <p:nvPr>
            <p:ph/>
            <a:videoFile r:link="rId1"/>
          </p:nvPr>
        </p:nvPicPr>
        <p:blipFill>
          <a:blip r:embed="rId3"/>
          <a:srcRect/>
          <a:stretch>
            <a:fillRect/>
          </a:stretch>
        </p:blipFill>
        <p:spPr>
          <a:xfrm>
            <a:off x="0" y="0"/>
            <a:ext cx="9144000" cy="68580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594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95940"/>
                </p:tgtEl>
              </p:cMediaNode>
            </p:video>
            <p:seq concurrent="1" nextAc="seek">
              <p:cTn id="8" restart="whenNotActive" fill="hold" evtFilter="cancelBubble" nodeType="interactiveSeq">
                <p:stCondLst>
                  <p:cond evt="onClick" delay="0">
                    <p:tgtEl>
                      <p:spTgt spid="29594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95940"/>
                                        </p:tgtEl>
                                      </p:cBhvr>
                                    </p:cmd>
                                  </p:childTnLst>
                                </p:cTn>
                              </p:par>
                            </p:childTnLst>
                          </p:cTn>
                        </p:par>
                      </p:childTnLst>
                    </p:cTn>
                  </p:par>
                </p:childTnLst>
              </p:cTn>
              <p:nextCondLst>
                <p:cond evt="onClick" delay="0">
                  <p:tgtEl>
                    <p:spTgt spid="295940"/>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p:txBody>
          <a:bodyPr/>
          <a:lstStyle/>
          <a:p>
            <a:pPr eaLnBrk="1" hangingPunct="1"/>
            <a:r>
              <a:rPr lang="en-NZ" smtClean="0"/>
              <a:t>Soil biology and ecology</a:t>
            </a:r>
          </a:p>
        </p:txBody>
      </p:sp>
      <p:sp>
        <p:nvSpPr>
          <p:cNvPr id="28674" name="Rectangle 3"/>
          <p:cNvSpPr>
            <a:spLocks noGrp="1" noChangeArrowheads="1"/>
          </p:cNvSpPr>
          <p:nvPr>
            <p:ph type="body" idx="1"/>
          </p:nvPr>
        </p:nvSpPr>
        <p:spPr/>
        <p:txBody>
          <a:bodyPr/>
          <a:lstStyle/>
          <a:p>
            <a:pPr eaLnBrk="1" hangingPunct="1"/>
            <a:r>
              <a:rPr lang="en-NZ" smtClean="0"/>
              <a:t>Using genetic technique can now ‘see’ the vast range of soil organisms, especially microbes…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9698" name="Picture 2" descr="https://upload.wikimedia.org/wikipedia/commons/9/98/A_Novel_Representation_Of_The_Tree_Of_Life.png"/>
          <p:cNvPicPr>
            <a:picLocks noChangeAspect="1" noChangeArrowheads="1"/>
          </p:cNvPicPr>
          <p:nvPr/>
        </p:nvPicPr>
        <p:blipFill>
          <a:blip r:embed="rId2"/>
          <a:srcRect/>
          <a:stretch>
            <a:fillRect/>
          </a:stretch>
        </p:blipFill>
        <p:spPr bwMode="auto">
          <a:xfrm>
            <a:off x="1665288" y="19050"/>
            <a:ext cx="5811837" cy="6838950"/>
          </a:xfrm>
          <a:prstGeom prst="rect">
            <a:avLst/>
          </a:prstGeom>
          <a:solidFill>
            <a:schemeClr val="accent1"/>
          </a:solidFill>
          <a:ln w="9525">
            <a:noFill/>
            <a:miter lim="800000"/>
            <a:headEnd/>
            <a:tailEnd/>
          </a:ln>
        </p:spPr>
      </p:pic>
      <p:sp>
        <p:nvSpPr>
          <p:cNvPr id="299012" name="Text Box 4"/>
          <p:cNvSpPr txBox="1">
            <a:spLocks noChangeArrowheads="1"/>
          </p:cNvSpPr>
          <p:nvPr/>
        </p:nvSpPr>
        <p:spPr bwMode="auto">
          <a:xfrm>
            <a:off x="6659563" y="4149725"/>
            <a:ext cx="2484437" cy="1552575"/>
          </a:xfrm>
          <a:prstGeom prst="rect">
            <a:avLst/>
          </a:prstGeom>
          <a:noFill/>
          <a:ln w="9525">
            <a:noFill/>
            <a:miter lim="800000"/>
            <a:headEnd/>
            <a:tailEnd/>
          </a:ln>
        </p:spPr>
        <p:txBody>
          <a:bodyPr>
            <a:spAutoFit/>
          </a:bodyPr>
          <a:lstStyle/>
          <a:p>
            <a:pPr algn="ctr"/>
            <a:r>
              <a:rPr lang="en-NZ" sz="2400"/>
              <a:t>All animals and fungi descend from  Opisthokonta</a:t>
            </a:r>
          </a:p>
        </p:txBody>
      </p:sp>
      <p:sp>
        <p:nvSpPr>
          <p:cNvPr id="299013" name="Line 5"/>
          <p:cNvSpPr>
            <a:spLocks noChangeShapeType="1"/>
          </p:cNvSpPr>
          <p:nvPr/>
        </p:nvSpPr>
        <p:spPr bwMode="auto">
          <a:xfrm flipH="1">
            <a:off x="7308850" y="5589588"/>
            <a:ext cx="576263" cy="446087"/>
          </a:xfrm>
          <a:prstGeom prst="line">
            <a:avLst/>
          </a:prstGeom>
          <a:noFill/>
          <a:ln w="38100">
            <a:solidFill>
              <a:schemeClr val="tx1"/>
            </a:solidFill>
            <a:round/>
            <a:headEnd/>
            <a:tailEnd type="triangle" w="med" len="med"/>
          </a:ln>
        </p:spPr>
        <p:txBody>
          <a:bodyPr/>
          <a:lstStyle/>
          <a:p>
            <a:endParaRPr lang="en-US"/>
          </a:p>
        </p:txBody>
      </p:sp>
      <p:sp>
        <p:nvSpPr>
          <p:cNvPr id="299014" name="Text Box 6"/>
          <p:cNvSpPr txBox="1">
            <a:spLocks noChangeArrowheads="1"/>
          </p:cNvSpPr>
          <p:nvPr/>
        </p:nvSpPr>
        <p:spPr bwMode="auto">
          <a:xfrm>
            <a:off x="755650" y="6026150"/>
            <a:ext cx="3167063" cy="822325"/>
          </a:xfrm>
          <a:prstGeom prst="rect">
            <a:avLst/>
          </a:prstGeom>
          <a:noFill/>
          <a:ln w="9525">
            <a:noFill/>
            <a:miter lim="800000"/>
            <a:headEnd/>
            <a:tailEnd/>
          </a:ln>
        </p:spPr>
        <p:txBody>
          <a:bodyPr>
            <a:spAutoFit/>
          </a:bodyPr>
          <a:lstStyle/>
          <a:p>
            <a:pPr algn="ctr"/>
            <a:r>
              <a:rPr lang="en-NZ" sz="2400"/>
              <a:t>Plants are Archaeplastida</a:t>
            </a:r>
          </a:p>
        </p:txBody>
      </p:sp>
      <p:sp>
        <p:nvSpPr>
          <p:cNvPr id="299015" name="Line 7"/>
          <p:cNvSpPr>
            <a:spLocks noChangeShapeType="1"/>
          </p:cNvSpPr>
          <p:nvPr/>
        </p:nvSpPr>
        <p:spPr bwMode="auto">
          <a:xfrm>
            <a:off x="3348038" y="6524625"/>
            <a:ext cx="2952750" cy="0"/>
          </a:xfrm>
          <a:prstGeom prst="line">
            <a:avLst/>
          </a:prstGeom>
          <a:noFill/>
          <a:ln w="38100">
            <a:solidFill>
              <a:schemeClr val="tx1"/>
            </a:solidFill>
            <a:round/>
            <a:headEnd/>
            <a:tailEnd type="triangle" w="med" len="med"/>
          </a:ln>
        </p:spPr>
        <p:txBody>
          <a:bodyPr/>
          <a:lstStyle/>
          <a:p>
            <a:endParaRPr lang="en-US"/>
          </a:p>
        </p:txBody>
      </p:sp>
      <p:sp>
        <p:nvSpPr>
          <p:cNvPr id="29703" name="Text Box 8"/>
          <p:cNvSpPr txBox="1">
            <a:spLocks noChangeArrowheads="1"/>
          </p:cNvSpPr>
          <p:nvPr/>
        </p:nvSpPr>
        <p:spPr bwMode="auto">
          <a:xfrm>
            <a:off x="176213" y="128588"/>
            <a:ext cx="8780462" cy="320675"/>
          </a:xfrm>
          <a:prstGeom prst="rect">
            <a:avLst/>
          </a:prstGeom>
          <a:noFill/>
          <a:ln w="9525">
            <a:noFill/>
            <a:miter lim="800000"/>
            <a:headEnd/>
            <a:tailEnd/>
          </a:ln>
        </p:spPr>
        <p:txBody>
          <a:bodyPr wrap="none">
            <a:spAutoFit/>
          </a:bodyPr>
          <a:lstStyle/>
          <a:p>
            <a:pPr algn="ctr"/>
            <a:r>
              <a:rPr lang="en-US" sz="1500"/>
              <a:t>A current view of the tree of life, encompassing the total diversity represented by sequenced genomes</a:t>
            </a:r>
            <a:endParaRPr lang="en-NZ" sz="1500"/>
          </a:p>
        </p:txBody>
      </p:sp>
      <p:sp>
        <p:nvSpPr>
          <p:cNvPr id="29704" name="Text Box 9"/>
          <p:cNvSpPr txBox="1">
            <a:spLocks noChangeArrowheads="1"/>
          </p:cNvSpPr>
          <p:nvPr/>
        </p:nvSpPr>
        <p:spPr bwMode="auto">
          <a:xfrm rot="-5400000">
            <a:off x="-2061368" y="3402806"/>
            <a:ext cx="4703762" cy="581025"/>
          </a:xfrm>
          <a:prstGeom prst="rect">
            <a:avLst/>
          </a:prstGeom>
          <a:noFill/>
          <a:ln w="9525">
            <a:noFill/>
            <a:miter lim="800000"/>
            <a:headEnd/>
            <a:tailEnd/>
          </a:ln>
        </p:spPr>
        <p:txBody>
          <a:bodyPr wrap="none">
            <a:spAutoFit/>
          </a:bodyPr>
          <a:lstStyle/>
          <a:p>
            <a:r>
              <a:rPr lang="en-US" sz="1600"/>
              <a:t>A new view of the tree of life. Nature Microbiology.</a:t>
            </a:r>
            <a:br>
              <a:rPr lang="en-US" sz="1600"/>
            </a:br>
            <a:r>
              <a:rPr lang="en-US" sz="1600"/>
              <a:t> </a:t>
            </a:r>
            <a:r>
              <a:rPr lang="en-US" sz="1600">
                <a:hlinkClick r:id="rId3"/>
              </a:rPr>
              <a:t>www.nature.com/articles/nmicrobiol201648</a:t>
            </a:r>
            <a:r>
              <a:rPr lang="en-US" sz="1600"/>
              <a:t> </a:t>
            </a:r>
            <a:endParaRPr lang="en-NZ" sz="1600"/>
          </a:p>
        </p:txBody>
      </p:sp>
      <p:sp>
        <p:nvSpPr>
          <p:cNvPr id="299018" name="Text Box 10"/>
          <p:cNvSpPr txBox="1">
            <a:spLocks noChangeArrowheads="1"/>
          </p:cNvSpPr>
          <p:nvPr/>
        </p:nvSpPr>
        <p:spPr bwMode="auto">
          <a:xfrm>
            <a:off x="3563938" y="2060575"/>
            <a:ext cx="1303337" cy="457200"/>
          </a:xfrm>
          <a:prstGeom prst="rect">
            <a:avLst/>
          </a:prstGeom>
          <a:solidFill>
            <a:schemeClr val="bg1"/>
          </a:solidFill>
          <a:ln w="9525">
            <a:noFill/>
            <a:miter lim="800000"/>
            <a:headEnd/>
            <a:tailEnd/>
          </a:ln>
        </p:spPr>
        <p:txBody>
          <a:bodyPr wrap="none">
            <a:spAutoFit/>
          </a:bodyPr>
          <a:lstStyle/>
          <a:p>
            <a:r>
              <a:rPr lang="en-NZ" sz="2400"/>
              <a:t>Bacteria</a:t>
            </a:r>
          </a:p>
        </p:txBody>
      </p:sp>
      <p:sp>
        <p:nvSpPr>
          <p:cNvPr id="299019" name="Text Box 11"/>
          <p:cNvSpPr txBox="1">
            <a:spLocks noChangeArrowheads="1"/>
          </p:cNvSpPr>
          <p:nvPr/>
        </p:nvSpPr>
        <p:spPr bwMode="auto">
          <a:xfrm>
            <a:off x="4140200" y="3644900"/>
            <a:ext cx="1320800" cy="457200"/>
          </a:xfrm>
          <a:prstGeom prst="rect">
            <a:avLst/>
          </a:prstGeom>
          <a:solidFill>
            <a:schemeClr val="bg1"/>
          </a:solidFill>
          <a:ln w="9525">
            <a:noFill/>
            <a:miter lim="800000"/>
            <a:headEnd/>
            <a:tailEnd/>
          </a:ln>
        </p:spPr>
        <p:txBody>
          <a:bodyPr wrap="none">
            <a:spAutoFit/>
          </a:bodyPr>
          <a:lstStyle/>
          <a:p>
            <a:pPr algn="ctr"/>
            <a:r>
              <a:rPr lang="en-NZ" sz="2400"/>
              <a:t>Archaea</a:t>
            </a:r>
          </a:p>
        </p:txBody>
      </p:sp>
      <p:sp>
        <p:nvSpPr>
          <p:cNvPr id="299020" name="Text Box 12"/>
          <p:cNvSpPr txBox="1">
            <a:spLocks noChangeArrowheads="1"/>
          </p:cNvSpPr>
          <p:nvPr/>
        </p:nvSpPr>
        <p:spPr bwMode="auto">
          <a:xfrm>
            <a:off x="5364163" y="4292600"/>
            <a:ext cx="1454150" cy="396875"/>
          </a:xfrm>
          <a:prstGeom prst="rect">
            <a:avLst/>
          </a:prstGeom>
          <a:noFill/>
          <a:ln w="9525">
            <a:noFill/>
            <a:miter lim="800000"/>
            <a:headEnd/>
            <a:tailEnd/>
          </a:ln>
        </p:spPr>
        <p:txBody>
          <a:bodyPr wrap="none">
            <a:spAutoFit/>
          </a:bodyPr>
          <a:lstStyle/>
          <a:p>
            <a:pPr algn="ctr"/>
            <a:r>
              <a:rPr lang="en-NZ"/>
              <a:t>Eukaryotes</a:t>
            </a:r>
          </a:p>
        </p:txBody>
      </p:sp>
      <p:sp>
        <p:nvSpPr>
          <p:cNvPr id="299021" name="Line 13"/>
          <p:cNvSpPr>
            <a:spLocks noChangeShapeType="1"/>
          </p:cNvSpPr>
          <p:nvPr/>
        </p:nvSpPr>
        <p:spPr bwMode="auto">
          <a:xfrm flipH="1">
            <a:off x="5867400" y="4652963"/>
            <a:ext cx="217488" cy="504825"/>
          </a:xfrm>
          <a:prstGeom prst="line">
            <a:avLst/>
          </a:prstGeom>
          <a:noFill/>
          <a:ln w="38100">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90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90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90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90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990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90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990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90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012" grpId="0"/>
      <p:bldP spid="299013" grpId="0" animBg="1"/>
      <p:bldP spid="299014" grpId="0"/>
      <p:bldP spid="299015" grpId="0" animBg="1"/>
      <p:bldP spid="299018" grpId="0" animBg="1"/>
      <p:bldP spid="299019" grpId="0" animBg="1"/>
      <p:bldP spid="299020" grpId="0"/>
      <p:bldP spid="299021"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p:txBody>
          <a:bodyPr/>
          <a:lstStyle/>
          <a:p>
            <a:pPr eaLnBrk="1" hangingPunct="1"/>
            <a:r>
              <a:rPr lang="en-NZ" smtClean="0"/>
              <a:t>Soil biology and ecology</a:t>
            </a:r>
          </a:p>
        </p:txBody>
      </p:sp>
      <p:sp>
        <p:nvSpPr>
          <p:cNvPr id="30722" name="Rectangle 3"/>
          <p:cNvSpPr>
            <a:spLocks noGrp="1" noChangeArrowheads="1"/>
          </p:cNvSpPr>
          <p:nvPr>
            <p:ph type="body" idx="1"/>
          </p:nvPr>
        </p:nvSpPr>
        <p:spPr/>
        <p:txBody>
          <a:bodyPr/>
          <a:lstStyle/>
          <a:p>
            <a:pPr eaLnBrk="1" hangingPunct="1">
              <a:lnSpc>
                <a:spcPct val="90000"/>
              </a:lnSpc>
            </a:pPr>
            <a:r>
              <a:rPr lang="en-NZ" smtClean="0"/>
              <a:t>Nearly all life on earth, including in the soil, is prokaryotes – bacteria and archea</a:t>
            </a:r>
          </a:p>
          <a:p>
            <a:pPr lvl="1" eaLnBrk="1" hangingPunct="1">
              <a:lnSpc>
                <a:spcPct val="90000"/>
              </a:lnSpc>
            </a:pPr>
            <a:r>
              <a:rPr lang="en-NZ" smtClean="0"/>
              <a:t>These do ALL the ‘heavy’ biochemical lifting, e.g., </a:t>
            </a:r>
          </a:p>
          <a:p>
            <a:pPr lvl="2" eaLnBrk="1" hangingPunct="1">
              <a:lnSpc>
                <a:spcPct val="90000"/>
              </a:lnSpc>
            </a:pPr>
            <a:r>
              <a:rPr lang="en-NZ" smtClean="0"/>
              <a:t>Nitrogen fixation by diazotrophs</a:t>
            </a:r>
          </a:p>
          <a:p>
            <a:pPr lvl="2" eaLnBrk="1" hangingPunct="1">
              <a:lnSpc>
                <a:spcPct val="90000"/>
              </a:lnSpc>
            </a:pPr>
            <a:r>
              <a:rPr lang="en-NZ" smtClean="0"/>
              <a:t>Transformation of mineral nitrogen species, ammonia to ammonium, to nitrite, to nitrate</a:t>
            </a:r>
          </a:p>
          <a:p>
            <a:pPr lvl="2" eaLnBrk="1" hangingPunct="1">
              <a:lnSpc>
                <a:spcPct val="90000"/>
              </a:lnSpc>
            </a:pPr>
            <a:r>
              <a:rPr lang="en-NZ" smtClean="0"/>
              <a:t>Production and consumption of methane</a:t>
            </a:r>
          </a:p>
          <a:p>
            <a:pPr eaLnBrk="1" hangingPunct="1">
              <a:lnSpc>
                <a:spcPct val="90000"/>
              </a:lnSpc>
            </a:pPr>
            <a:r>
              <a:rPr lang="en-NZ" smtClean="0"/>
              <a:t>Eukaryotes </a:t>
            </a:r>
          </a:p>
          <a:p>
            <a:pPr lvl="1" eaLnBrk="1" hangingPunct="1">
              <a:lnSpc>
                <a:spcPct val="90000"/>
              </a:lnSpc>
            </a:pPr>
            <a:r>
              <a:rPr lang="en-NZ" smtClean="0"/>
              <a:t>Mostly ‘decoration’</a:t>
            </a:r>
          </a:p>
          <a:p>
            <a:pPr lvl="1" eaLnBrk="1" hangingPunct="1">
              <a:lnSpc>
                <a:spcPct val="90000"/>
              </a:lnSpc>
            </a:pPr>
            <a:r>
              <a:rPr lang="en-NZ" smtClean="0"/>
              <a:t>Key exception is plants and lesser extent fungi</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pPr eaLnBrk="1" hangingPunct="1"/>
            <a:r>
              <a:rPr lang="en-NZ" smtClean="0"/>
              <a:t>Soil biology and ecology</a:t>
            </a:r>
          </a:p>
        </p:txBody>
      </p:sp>
      <p:sp>
        <p:nvSpPr>
          <p:cNvPr id="31746" name="Rectangle 3"/>
          <p:cNvSpPr>
            <a:spLocks noGrp="1" noChangeArrowheads="1"/>
          </p:cNvSpPr>
          <p:nvPr>
            <p:ph type="body" idx="1"/>
          </p:nvPr>
        </p:nvSpPr>
        <p:spPr/>
        <p:txBody>
          <a:bodyPr/>
          <a:lstStyle/>
          <a:p>
            <a:pPr eaLnBrk="1" hangingPunct="1"/>
            <a:r>
              <a:rPr lang="en-NZ" smtClean="0"/>
              <a:t>Ecology joke</a:t>
            </a:r>
          </a:p>
          <a:p>
            <a:pPr lvl="1" eaLnBrk="1" hangingPunct="1"/>
            <a:r>
              <a:rPr lang="en-NZ" smtClean="0"/>
              <a:t>If the last blue whale choked to death on the last polar bear it would be sad but of no consequence</a:t>
            </a:r>
          </a:p>
          <a:p>
            <a:pPr lvl="1" eaLnBrk="1" hangingPunct="1"/>
            <a:r>
              <a:rPr lang="en-NZ" smtClean="0"/>
              <a:t>If the last ammonium oxidising bacteria went extinct then the show is over</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srcRect/>
          <a:stretch>
            <a:fillRect/>
          </a:stretch>
        </p:blipFill>
        <p:spPr bwMode="auto">
          <a:xfrm>
            <a:off x="900113" y="501650"/>
            <a:ext cx="7974012" cy="6356350"/>
          </a:xfrm>
          <a:prstGeom prst="rect">
            <a:avLst/>
          </a:prstGeom>
          <a:noFill/>
          <a:ln w="9525">
            <a:noFill/>
            <a:miter lim="800000"/>
            <a:headEnd/>
            <a:tailEnd/>
          </a:ln>
        </p:spPr>
      </p:pic>
      <p:sp>
        <p:nvSpPr>
          <p:cNvPr id="32771" name="Rectangle 4"/>
          <p:cNvSpPr>
            <a:spLocks noGrp="1" noChangeArrowheads="1"/>
          </p:cNvSpPr>
          <p:nvPr>
            <p:ph type="title"/>
          </p:nvPr>
        </p:nvSpPr>
        <p:spPr>
          <a:xfrm>
            <a:off x="0" y="-242888"/>
            <a:ext cx="9144000" cy="1143001"/>
          </a:xfrm>
        </p:spPr>
        <p:txBody>
          <a:bodyPr/>
          <a:lstStyle/>
          <a:p>
            <a:pPr eaLnBrk="1" hangingPunct="1"/>
            <a:r>
              <a:rPr lang="en-US" sz="4000" smtClean="0"/>
              <a:t>~60% of all species make soil their home</a:t>
            </a:r>
            <a:endParaRPr lang="en-NZ" sz="4000" smtClean="0"/>
          </a:p>
        </p:txBody>
      </p:sp>
      <p:sp>
        <p:nvSpPr>
          <p:cNvPr id="32772" name="Text Box 5"/>
          <p:cNvSpPr txBox="1">
            <a:spLocks noChangeArrowheads="1"/>
          </p:cNvSpPr>
          <p:nvPr/>
        </p:nvSpPr>
        <p:spPr bwMode="auto">
          <a:xfrm rot="-5400000">
            <a:off x="-1739900" y="3128963"/>
            <a:ext cx="4060825" cy="581025"/>
          </a:xfrm>
          <a:prstGeom prst="rect">
            <a:avLst/>
          </a:prstGeom>
          <a:noFill/>
          <a:ln w="9525">
            <a:noFill/>
            <a:miter lim="800000"/>
            <a:headEnd/>
            <a:tailEnd/>
          </a:ln>
        </p:spPr>
        <p:txBody>
          <a:bodyPr wrap="none">
            <a:spAutoFit/>
          </a:bodyPr>
          <a:lstStyle/>
          <a:p>
            <a:r>
              <a:rPr lang="en-US" sz="1600"/>
              <a:t>Enumerating soil biodiversity 2023</a:t>
            </a:r>
            <a:br>
              <a:rPr lang="en-US" sz="1600"/>
            </a:br>
            <a:r>
              <a:rPr lang="en-US" sz="1600"/>
              <a:t> </a:t>
            </a:r>
            <a:r>
              <a:rPr lang="en-US" sz="1600">
                <a:hlinkClick r:id="rId3"/>
              </a:rPr>
              <a:t>https://doi.org/10.1073/pnas.2304663120</a:t>
            </a:r>
            <a:r>
              <a:rPr lang="en-US" sz="1600"/>
              <a:t>  </a:t>
            </a:r>
            <a:endParaRPr lang="en-NZ" sz="160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lstStyle/>
          <a:p>
            <a:pPr eaLnBrk="1" hangingPunct="1"/>
            <a:r>
              <a:rPr lang="en-NZ" smtClean="0"/>
              <a:t>From static to dynamic</a:t>
            </a:r>
          </a:p>
        </p:txBody>
      </p:sp>
      <p:sp>
        <p:nvSpPr>
          <p:cNvPr id="33794" name="Rectangle 3"/>
          <p:cNvSpPr>
            <a:spLocks noGrp="1" noChangeArrowheads="1"/>
          </p:cNvSpPr>
          <p:nvPr>
            <p:ph type="body" idx="1"/>
          </p:nvPr>
        </p:nvSpPr>
        <p:spPr/>
        <p:txBody>
          <a:bodyPr/>
          <a:lstStyle/>
          <a:p>
            <a:pPr eaLnBrk="1" hangingPunct="1"/>
            <a:r>
              <a:rPr lang="en-NZ" smtClean="0"/>
              <a:t>Soil is now viewed as a complex dynamic system rather than static system</a:t>
            </a:r>
          </a:p>
          <a:p>
            <a:pPr eaLnBrk="1" hangingPunct="1"/>
            <a:r>
              <a:rPr lang="en-NZ" smtClean="0"/>
              <a:t>Energy flow is a key concept</a:t>
            </a:r>
          </a:p>
        </p:txBody>
      </p:sp>
      <p:pic>
        <p:nvPicPr>
          <p:cNvPr id="33795" name="Picture 4"/>
          <p:cNvPicPr>
            <a:picLocks noChangeAspect="1" noChangeArrowheads="1"/>
          </p:cNvPicPr>
          <p:nvPr/>
        </p:nvPicPr>
        <p:blipFill>
          <a:blip r:embed="rId2"/>
          <a:srcRect/>
          <a:stretch>
            <a:fillRect/>
          </a:stretch>
        </p:blipFill>
        <p:spPr bwMode="auto">
          <a:xfrm>
            <a:off x="-12700" y="3429000"/>
            <a:ext cx="9177338" cy="27447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p:txBody>
          <a:bodyPr/>
          <a:lstStyle/>
          <a:p>
            <a:pPr eaLnBrk="1" hangingPunct="1"/>
            <a:r>
              <a:rPr lang="en-NZ" smtClean="0"/>
              <a:t>Soil energetics</a:t>
            </a:r>
          </a:p>
        </p:txBody>
      </p:sp>
      <p:sp>
        <p:nvSpPr>
          <p:cNvPr id="34818" name="Rectangle 3"/>
          <p:cNvSpPr>
            <a:spLocks noGrp="1" noChangeArrowheads="1"/>
          </p:cNvSpPr>
          <p:nvPr>
            <p:ph type="body" idx="1"/>
          </p:nvPr>
        </p:nvSpPr>
        <p:spPr/>
        <p:txBody>
          <a:bodyPr/>
          <a:lstStyle/>
          <a:p>
            <a:pPr eaLnBrk="1" hangingPunct="1"/>
            <a:r>
              <a:rPr lang="en-US" smtClean="0"/>
              <a:t>Massive quantities of energy flow through soils during a year. Emerging views indicate that when supplied with abundant energy, soil biology acts as a self-organizing system as soil microbes forge their habitats into a porous, well-aggregated structure with high functionality.</a:t>
            </a:r>
          </a:p>
          <a:p>
            <a:pPr eaLnBrk="1" hangingPunct="1"/>
            <a:r>
              <a:rPr lang="en-NZ" sz="1400" smtClean="0"/>
              <a:t>Wacha, K., Philo, A. &amp; Hatfield, J. L. (2022). Soil energetics: A unifying framework to quantify soil functionality. Agrosystems, Geosciences &amp; Environment, 5(4), e20314. doi:10.1002/agg2.20314</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lstStyle/>
          <a:p>
            <a:pPr eaLnBrk="1" hangingPunct="1"/>
            <a:r>
              <a:rPr lang="en-NZ" smtClean="0"/>
              <a:t>Soil is a living thing</a:t>
            </a:r>
          </a:p>
        </p:txBody>
      </p:sp>
      <p:sp>
        <p:nvSpPr>
          <p:cNvPr id="35842" name="Rectangle 3"/>
          <p:cNvSpPr>
            <a:spLocks noGrp="1" noChangeArrowheads="1"/>
          </p:cNvSpPr>
          <p:nvPr>
            <p:ph type="body" idx="1"/>
          </p:nvPr>
        </p:nvSpPr>
        <p:spPr/>
        <p:txBody>
          <a:bodyPr/>
          <a:lstStyle/>
          <a:p>
            <a:pPr eaLnBrk="1" hangingPunct="1"/>
            <a:r>
              <a:rPr lang="en-NZ" smtClean="0"/>
              <a:t>Soil science is increasingly viewing soil as a being alive, not just a structure in which life exists</a:t>
            </a:r>
          </a:p>
          <a:p>
            <a:pPr eaLnBrk="1" hangingPunct="1"/>
            <a:r>
              <a:rPr lang="en-NZ" smtClean="0"/>
              <a:t>Soil is also increasingly viewed not as a static entity but as a series of processes – a complex adaptive system</a:t>
            </a:r>
          </a:p>
          <a:p>
            <a:pPr eaLnBrk="1" hangingPunct="1"/>
            <a:r>
              <a:rPr lang="en-NZ" smtClean="0"/>
              <a:t>Energetics is increasingly seen as a key window on those processes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p:txBody>
          <a:bodyPr/>
          <a:lstStyle/>
          <a:p>
            <a:pPr eaLnBrk="1" hangingPunct="1"/>
            <a:r>
              <a:rPr lang="en-US" smtClean="0"/>
              <a:t>The soil organic matter revolution</a:t>
            </a:r>
            <a:endParaRPr lang="en-NZ" smtClean="0"/>
          </a:p>
        </p:txBody>
      </p:sp>
      <p:sp>
        <p:nvSpPr>
          <p:cNvPr id="188419" name="Rectangle 3"/>
          <p:cNvSpPr>
            <a:spLocks noGrp="1" noChangeArrowheads="1"/>
          </p:cNvSpPr>
          <p:nvPr>
            <p:ph type="body" idx="1"/>
          </p:nvPr>
        </p:nvSpPr>
        <p:spPr/>
        <p:txBody>
          <a:bodyPr/>
          <a:lstStyle/>
          <a:p>
            <a:pPr eaLnBrk="1" hangingPunct="1"/>
            <a:r>
              <a:rPr lang="en-NZ" smtClean="0"/>
              <a:t>The revolution has also turned the understanding of the formation of soil organic matter (SOM, aka soil organic carbon) on its head!</a:t>
            </a:r>
          </a:p>
          <a:p>
            <a:pPr eaLnBrk="1" hangingPunct="1"/>
            <a:r>
              <a:rPr lang="en-NZ" smtClean="0"/>
              <a:t>And has massive implications for organic farming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84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841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rot="5400000">
            <a:off x="5099050" y="2857500"/>
            <a:ext cx="6858000" cy="1143000"/>
          </a:xfrm>
        </p:spPr>
        <p:txBody>
          <a:bodyPr/>
          <a:lstStyle/>
          <a:p>
            <a:pPr eaLnBrk="1" hangingPunct="1"/>
            <a:r>
              <a:rPr lang="en-NZ" sz="4000" smtClean="0"/>
              <a:t>Soil science revolution</a:t>
            </a:r>
          </a:p>
        </p:txBody>
      </p:sp>
      <p:pic>
        <p:nvPicPr>
          <p:cNvPr id="37890" name="Picture 3"/>
          <p:cNvPicPr>
            <a:picLocks noChangeAspect="1" noChangeArrowheads="1"/>
          </p:cNvPicPr>
          <p:nvPr/>
        </p:nvPicPr>
        <p:blipFill>
          <a:blip r:embed="rId3"/>
          <a:srcRect l="22165" t="10934" r="34927" b="2773"/>
          <a:stretch>
            <a:fillRect/>
          </a:stretch>
        </p:blipFill>
        <p:spPr bwMode="auto">
          <a:xfrm>
            <a:off x="1547813" y="0"/>
            <a:ext cx="6083300" cy="6858000"/>
          </a:xfrm>
          <a:prstGeom prst="rect">
            <a:avLst/>
          </a:prstGeom>
          <a:noFill/>
          <a:ln w="9525">
            <a:noFill/>
            <a:miter lim="800000"/>
            <a:headEnd/>
            <a:tailEnd/>
          </a:ln>
        </p:spPr>
      </p:pic>
      <p:sp>
        <p:nvSpPr>
          <p:cNvPr id="37891" name="Text Box 4"/>
          <p:cNvSpPr txBox="1">
            <a:spLocks noChangeArrowheads="1"/>
          </p:cNvSpPr>
          <p:nvPr/>
        </p:nvSpPr>
        <p:spPr bwMode="auto">
          <a:xfrm rot="-5400000">
            <a:off x="-2926556" y="2926556"/>
            <a:ext cx="6858000" cy="1004888"/>
          </a:xfrm>
          <a:prstGeom prst="rect">
            <a:avLst/>
          </a:prstGeom>
          <a:noFill/>
          <a:ln w="9525">
            <a:noFill/>
            <a:miter lim="800000"/>
            <a:headEnd/>
            <a:tailEnd/>
          </a:ln>
        </p:spPr>
        <p:txBody>
          <a:bodyPr>
            <a:spAutoFit/>
          </a:bodyPr>
          <a:lstStyle/>
          <a:p>
            <a:pPr>
              <a:spcBef>
                <a:spcPct val="50000"/>
              </a:spcBef>
            </a:pPr>
            <a:r>
              <a:rPr lang="en-NZ" sz="1200"/>
              <a:t>Based on: Cotrufo, M. F., Lavallee, J. M. &amp; Sparks, D. L. (2022). Soil organic matter formation, persistence, and functioning: A synthesis of current understanding to inform its conservation and regeneration. In Advances in Agronomy (Vol. 172, pp. 1-66): Academic Press. doi:10.1016/bs.agron.2021.11.002 </a:t>
            </a:r>
            <a:r>
              <a:rPr lang="en-NZ" sz="1200">
                <a:hlinkClick r:id="rId4"/>
              </a:rPr>
              <a:t>https://www.sciencedirect.com/science/article/pii/S0065211321001048</a:t>
            </a:r>
            <a:r>
              <a:rPr lang="en-NZ" sz="1200"/>
              <a:t> </a:t>
            </a:r>
          </a:p>
        </p:txBody>
      </p:sp>
      <p:sp>
        <p:nvSpPr>
          <p:cNvPr id="168965" name="Oval 5"/>
          <p:cNvSpPr>
            <a:spLocks noChangeArrowheads="1"/>
          </p:cNvSpPr>
          <p:nvPr/>
        </p:nvSpPr>
        <p:spPr bwMode="auto">
          <a:xfrm>
            <a:off x="1331913" y="115888"/>
            <a:ext cx="3240087" cy="6742112"/>
          </a:xfrm>
          <a:prstGeom prst="ellipse">
            <a:avLst/>
          </a:prstGeom>
          <a:noFill/>
          <a:ln w="38100">
            <a:solidFill>
              <a:schemeClr val="tx1"/>
            </a:solidFill>
            <a:prstDash val="dash"/>
            <a:round/>
            <a:headEnd/>
            <a:tailEnd/>
          </a:ln>
        </p:spPr>
        <p:txBody>
          <a:bodyPr wrap="none" anchor="ctr"/>
          <a:lstStyle/>
          <a:p>
            <a:endParaRPr lang="en-US"/>
          </a:p>
        </p:txBody>
      </p:sp>
      <p:sp>
        <p:nvSpPr>
          <p:cNvPr id="168967" name="Oval 7"/>
          <p:cNvSpPr>
            <a:spLocks noChangeArrowheads="1"/>
          </p:cNvSpPr>
          <p:nvPr/>
        </p:nvSpPr>
        <p:spPr bwMode="auto">
          <a:xfrm>
            <a:off x="3779838" y="115888"/>
            <a:ext cx="3887787" cy="6742112"/>
          </a:xfrm>
          <a:prstGeom prst="ellipse">
            <a:avLst/>
          </a:prstGeom>
          <a:noFill/>
          <a:ln w="38100">
            <a:solidFill>
              <a:schemeClr val="tx1"/>
            </a:solidFill>
            <a:prstDash val="dash"/>
            <a:round/>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8965"/>
                                        </p:tgtEl>
                                        <p:attrNameLst>
                                          <p:attrName>style.visibility</p:attrName>
                                        </p:attrNameLst>
                                      </p:cBhvr>
                                      <p:to>
                                        <p:strVal val="visible"/>
                                      </p:to>
                                    </p:set>
                                  </p:childTnLst>
                                </p:cTn>
                              </p:par>
                            </p:childTnLst>
                          </p:cTn>
                        </p:par>
                        <p:par>
                          <p:cTn id="7" fill="hold">
                            <p:stCondLst>
                              <p:cond delay="0"/>
                            </p:stCondLst>
                            <p:childTnLst>
                              <p:par>
                                <p:cTn id="8" presetID="35" presetClass="emph" presetSubtype="0" repeatCount="3000" fill="hold" grpId="1" nodeType="afterEffect">
                                  <p:stCondLst>
                                    <p:cond delay="500"/>
                                  </p:stCondLst>
                                  <p:childTnLst>
                                    <p:anim calcmode="discrete" valueType="str">
                                      <p:cBhvr>
                                        <p:cTn id="9" dur="1000" fill="hold"/>
                                        <p:tgtEl>
                                          <p:spTgt spid="168965"/>
                                        </p:tgtEl>
                                        <p:attrNameLst>
                                          <p:attrName>style.visibility</p:attrName>
                                        </p:attrNameLst>
                                      </p:cBhvr>
                                      <p:tavLst>
                                        <p:tav tm="0">
                                          <p:val>
                                            <p:strVal val="hidden"/>
                                          </p:val>
                                        </p:tav>
                                        <p:tav tm="50000">
                                          <p:val>
                                            <p:strVal val="visible"/>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grpId="2" nodeType="clickEffect">
                                  <p:stCondLst>
                                    <p:cond delay="0"/>
                                  </p:stCondLst>
                                  <p:childTnLst>
                                    <p:animEffect transition="out" filter="fade">
                                      <p:cBhvr>
                                        <p:cTn id="13" dur="2000"/>
                                        <p:tgtEl>
                                          <p:spTgt spid="168965"/>
                                        </p:tgtEl>
                                      </p:cBhvr>
                                    </p:animEffect>
                                    <p:set>
                                      <p:cBhvr>
                                        <p:cTn id="14" dur="1" fill="hold">
                                          <p:stCondLst>
                                            <p:cond delay="1999"/>
                                          </p:stCondLst>
                                        </p:cTn>
                                        <p:tgtEl>
                                          <p:spTgt spid="168965"/>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168967"/>
                                        </p:tgtEl>
                                        <p:attrNameLst>
                                          <p:attrName>style.visibility</p:attrName>
                                        </p:attrNameLst>
                                      </p:cBhvr>
                                      <p:to>
                                        <p:strVal val="visible"/>
                                      </p:to>
                                    </p:set>
                                  </p:childTnLst>
                                </p:cTn>
                              </p:par>
                            </p:childTnLst>
                          </p:cTn>
                        </p:par>
                        <p:par>
                          <p:cTn id="17" fill="hold">
                            <p:stCondLst>
                              <p:cond delay="2000"/>
                            </p:stCondLst>
                            <p:childTnLst>
                              <p:par>
                                <p:cTn id="18" presetID="35" presetClass="emph" presetSubtype="0" repeatCount="3000" fill="hold" grpId="1" nodeType="afterEffect">
                                  <p:stCondLst>
                                    <p:cond delay="500"/>
                                  </p:stCondLst>
                                  <p:childTnLst>
                                    <p:anim calcmode="discrete" valueType="str">
                                      <p:cBhvr>
                                        <p:cTn id="19" dur="1000" fill="hold"/>
                                        <p:tgtEl>
                                          <p:spTgt spid="168967"/>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5" grpId="0" animBg="1"/>
      <p:bldP spid="168965" grpId="1" animBg="1"/>
      <p:bldP spid="168965" grpId="2" animBg="1"/>
      <p:bldP spid="168967" grpId="0" animBg="1"/>
      <p:bldP spid="168967" grpId="1"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p:txBody>
          <a:bodyPr/>
          <a:lstStyle/>
          <a:p>
            <a:pPr eaLnBrk="1" hangingPunct="1"/>
            <a:r>
              <a:rPr lang="en-US" sz="4000" smtClean="0"/>
              <a:t>Turning plants upside down</a:t>
            </a:r>
            <a:endParaRPr lang="en-NZ" sz="4000" smtClean="0"/>
          </a:p>
        </p:txBody>
      </p:sp>
      <p:sp>
        <p:nvSpPr>
          <p:cNvPr id="39938" name="Rectangle 33"/>
          <p:cNvSpPr>
            <a:spLocks noChangeArrowheads="1"/>
          </p:cNvSpPr>
          <p:nvPr/>
        </p:nvSpPr>
        <p:spPr bwMode="auto">
          <a:xfrm>
            <a:off x="1571625" y="1733550"/>
            <a:ext cx="6096000" cy="3222625"/>
          </a:xfrm>
          <a:prstGeom prst="rect">
            <a:avLst/>
          </a:prstGeom>
          <a:solidFill>
            <a:srgbClr val="00CCFF"/>
          </a:solidFill>
          <a:ln w="9525">
            <a:noFill/>
            <a:miter lim="800000"/>
            <a:headEnd/>
            <a:tailEnd/>
          </a:ln>
        </p:spPr>
        <p:txBody>
          <a:bodyPr wrap="none" anchor="ctr"/>
          <a:lstStyle/>
          <a:p>
            <a:endParaRPr lang="en-US" sz="1800"/>
          </a:p>
        </p:txBody>
      </p:sp>
      <p:sp>
        <p:nvSpPr>
          <p:cNvPr id="39939" name="Rectangle 32"/>
          <p:cNvSpPr>
            <a:spLocks noChangeArrowheads="1"/>
          </p:cNvSpPr>
          <p:nvPr/>
        </p:nvSpPr>
        <p:spPr bwMode="auto">
          <a:xfrm>
            <a:off x="1571625" y="4953000"/>
            <a:ext cx="6096000" cy="1936750"/>
          </a:xfrm>
          <a:prstGeom prst="rect">
            <a:avLst/>
          </a:prstGeom>
          <a:solidFill>
            <a:srgbClr val="996633"/>
          </a:solidFill>
          <a:ln w="9525">
            <a:noFill/>
            <a:miter lim="800000"/>
            <a:headEnd/>
            <a:tailEnd/>
          </a:ln>
        </p:spPr>
        <p:txBody>
          <a:bodyPr wrap="none" anchor="ctr"/>
          <a:lstStyle/>
          <a:p>
            <a:pPr algn="ctr"/>
            <a:endParaRPr lang="en-US" sz="1800"/>
          </a:p>
        </p:txBody>
      </p:sp>
      <p:pic>
        <p:nvPicPr>
          <p:cNvPr id="39940" name="Picture 31" descr="tree-roots-leafs-vector-image-600w-295008629"/>
          <p:cNvPicPr>
            <a:picLocks noChangeAspect="1" noChangeArrowheads="1"/>
          </p:cNvPicPr>
          <p:nvPr/>
        </p:nvPicPr>
        <p:blipFill>
          <a:blip r:embed="rId2"/>
          <a:srcRect/>
          <a:stretch>
            <a:fillRect/>
          </a:stretch>
        </p:blipFill>
        <p:spPr bwMode="auto">
          <a:xfrm>
            <a:off x="2938463" y="2774950"/>
            <a:ext cx="3116262" cy="4059238"/>
          </a:xfrm>
          <a:prstGeom prst="rect">
            <a:avLst/>
          </a:prstGeom>
          <a:noFill/>
          <a:ln w="9525">
            <a:noFill/>
            <a:miter lim="800000"/>
            <a:headEnd/>
            <a:tailEnd/>
          </a:ln>
        </p:spPr>
      </p:pic>
      <p:grpSp>
        <p:nvGrpSpPr>
          <p:cNvPr id="39941" name="Group 34"/>
          <p:cNvGrpSpPr>
            <a:grpSpLocks noChangeAspect="1"/>
          </p:cNvGrpSpPr>
          <p:nvPr/>
        </p:nvGrpSpPr>
        <p:grpSpPr bwMode="auto">
          <a:xfrm>
            <a:off x="6410325" y="1781175"/>
            <a:ext cx="1082675" cy="1079500"/>
            <a:chOff x="4446" y="436"/>
            <a:chExt cx="1314" cy="1311"/>
          </a:xfrm>
        </p:grpSpPr>
        <p:sp>
          <p:nvSpPr>
            <p:cNvPr id="39968" name="Oval 15"/>
            <p:cNvSpPr>
              <a:spLocks noChangeAspect="1" noChangeArrowheads="1"/>
            </p:cNvSpPr>
            <p:nvPr/>
          </p:nvSpPr>
          <p:spPr bwMode="auto">
            <a:xfrm>
              <a:off x="4967" y="436"/>
              <a:ext cx="793" cy="793"/>
            </a:xfrm>
            <a:prstGeom prst="ellipse">
              <a:avLst/>
            </a:prstGeom>
            <a:solidFill>
              <a:srgbClr val="FFFF00"/>
            </a:solidFill>
            <a:ln w="9525">
              <a:solidFill>
                <a:srgbClr val="FFFF00"/>
              </a:solidFill>
              <a:round/>
              <a:headEnd/>
              <a:tailEnd/>
            </a:ln>
          </p:spPr>
          <p:txBody>
            <a:bodyPr wrap="none" anchor="ctr"/>
            <a:lstStyle/>
            <a:p>
              <a:endParaRPr lang="en-US" sz="1800"/>
            </a:p>
          </p:txBody>
        </p:sp>
        <p:sp>
          <p:nvSpPr>
            <p:cNvPr id="39969" name="Line 36"/>
            <p:cNvSpPr>
              <a:spLocks noChangeAspect="1" noChangeShapeType="1"/>
            </p:cNvSpPr>
            <p:nvPr/>
          </p:nvSpPr>
          <p:spPr bwMode="auto">
            <a:xfrm flipH="1">
              <a:off x="4604" y="1071"/>
              <a:ext cx="454" cy="363"/>
            </a:xfrm>
            <a:prstGeom prst="line">
              <a:avLst/>
            </a:prstGeom>
            <a:noFill/>
            <a:ln w="57150">
              <a:solidFill>
                <a:srgbClr val="FFFF00"/>
              </a:solidFill>
              <a:round/>
              <a:headEnd/>
              <a:tailEnd/>
            </a:ln>
          </p:spPr>
          <p:txBody>
            <a:bodyPr/>
            <a:lstStyle/>
            <a:p>
              <a:endParaRPr lang="en-US"/>
            </a:p>
          </p:txBody>
        </p:sp>
        <p:sp>
          <p:nvSpPr>
            <p:cNvPr id="39970" name="Line 37"/>
            <p:cNvSpPr>
              <a:spLocks noChangeAspect="1" noChangeShapeType="1"/>
            </p:cNvSpPr>
            <p:nvPr/>
          </p:nvSpPr>
          <p:spPr bwMode="auto">
            <a:xfrm rot="600000" flipH="1">
              <a:off x="4513" y="935"/>
              <a:ext cx="454" cy="363"/>
            </a:xfrm>
            <a:prstGeom prst="line">
              <a:avLst/>
            </a:prstGeom>
            <a:noFill/>
            <a:ln w="57150">
              <a:solidFill>
                <a:srgbClr val="FFFF00"/>
              </a:solidFill>
              <a:round/>
              <a:headEnd/>
              <a:tailEnd/>
            </a:ln>
          </p:spPr>
          <p:txBody>
            <a:bodyPr/>
            <a:lstStyle/>
            <a:p>
              <a:endParaRPr lang="en-US"/>
            </a:p>
          </p:txBody>
        </p:sp>
        <p:sp>
          <p:nvSpPr>
            <p:cNvPr id="39971" name="Line 38"/>
            <p:cNvSpPr>
              <a:spLocks noChangeAspect="1" noChangeShapeType="1"/>
            </p:cNvSpPr>
            <p:nvPr/>
          </p:nvSpPr>
          <p:spPr bwMode="auto">
            <a:xfrm rot="1500000" flipH="1">
              <a:off x="4468" y="772"/>
              <a:ext cx="454" cy="363"/>
            </a:xfrm>
            <a:prstGeom prst="line">
              <a:avLst/>
            </a:prstGeom>
            <a:noFill/>
            <a:ln w="57150">
              <a:solidFill>
                <a:srgbClr val="FFFF00"/>
              </a:solidFill>
              <a:round/>
              <a:headEnd/>
              <a:tailEnd/>
            </a:ln>
          </p:spPr>
          <p:txBody>
            <a:bodyPr/>
            <a:lstStyle/>
            <a:p>
              <a:endParaRPr lang="en-US"/>
            </a:p>
          </p:txBody>
        </p:sp>
        <p:sp>
          <p:nvSpPr>
            <p:cNvPr id="39972" name="Line 39"/>
            <p:cNvSpPr>
              <a:spLocks noChangeAspect="1" noChangeShapeType="1"/>
            </p:cNvSpPr>
            <p:nvPr/>
          </p:nvSpPr>
          <p:spPr bwMode="auto">
            <a:xfrm rot="2400000" flipH="1">
              <a:off x="4446" y="612"/>
              <a:ext cx="454" cy="363"/>
            </a:xfrm>
            <a:prstGeom prst="line">
              <a:avLst/>
            </a:prstGeom>
            <a:noFill/>
            <a:ln w="57150">
              <a:solidFill>
                <a:srgbClr val="FFFF00"/>
              </a:solidFill>
              <a:round/>
              <a:headEnd/>
              <a:tailEnd/>
            </a:ln>
          </p:spPr>
          <p:txBody>
            <a:bodyPr/>
            <a:lstStyle/>
            <a:p>
              <a:endParaRPr lang="en-US"/>
            </a:p>
          </p:txBody>
        </p:sp>
        <p:sp>
          <p:nvSpPr>
            <p:cNvPr id="39973" name="Line 40"/>
            <p:cNvSpPr>
              <a:spLocks noChangeAspect="1" noChangeShapeType="1"/>
            </p:cNvSpPr>
            <p:nvPr/>
          </p:nvSpPr>
          <p:spPr bwMode="auto">
            <a:xfrm rot="20700000" flipH="1">
              <a:off x="4740" y="1207"/>
              <a:ext cx="454" cy="363"/>
            </a:xfrm>
            <a:prstGeom prst="line">
              <a:avLst/>
            </a:prstGeom>
            <a:noFill/>
            <a:ln w="57150">
              <a:solidFill>
                <a:srgbClr val="FFFF00"/>
              </a:solidFill>
              <a:round/>
              <a:headEnd/>
              <a:tailEnd/>
            </a:ln>
          </p:spPr>
          <p:txBody>
            <a:bodyPr/>
            <a:lstStyle/>
            <a:p>
              <a:endParaRPr lang="en-US"/>
            </a:p>
          </p:txBody>
        </p:sp>
        <p:sp>
          <p:nvSpPr>
            <p:cNvPr id="39974" name="Line 41"/>
            <p:cNvSpPr>
              <a:spLocks noChangeAspect="1" noChangeShapeType="1"/>
            </p:cNvSpPr>
            <p:nvPr/>
          </p:nvSpPr>
          <p:spPr bwMode="auto">
            <a:xfrm rot="19800000" flipH="1">
              <a:off x="4921" y="1298"/>
              <a:ext cx="454" cy="363"/>
            </a:xfrm>
            <a:prstGeom prst="line">
              <a:avLst/>
            </a:prstGeom>
            <a:noFill/>
            <a:ln w="57150">
              <a:solidFill>
                <a:srgbClr val="FFFF00"/>
              </a:solidFill>
              <a:round/>
              <a:headEnd/>
              <a:tailEnd/>
            </a:ln>
          </p:spPr>
          <p:txBody>
            <a:bodyPr/>
            <a:lstStyle/>
            <a:p>
              <a:endParaRPr lang="en-US"/>
            </a:p>
          </p:txBody>
        </p:sp>
        <p:sp>
          <p:nvSpPr>
            <p:cNvPr id="39975" name="Line 42"/>
            <p:cNvSpPr>
              <a:spLocks noChangeAspect="1" noChangeShapeType="1"/>
            </p:cNvSpPr>
            <p:nvPr/>
          </p:nvSpPr>
          <p:spPr bwMode="auto">
            <a:xfrm rot="18900000" flipH="1">
              <a:off x="5115" y="1338"/>
              <a:ext cx="454" cy="363"/>
            </a:xfrm>
            <a:prstGeom prst="line">
              <a:avLst/>
            </a:prstGeom>
            <a:noFill/>
            <a:ln w="57150">
              <a:solidFill>
                <a:srgbClr val="FFFF00"/>
              </a:solidFill>
              <a:round/>
              <a:headEnd/>
              <a:tailEnd/>
            </a:ln>
          </p:spPr>
          <p:txBody>
            <a:bodyPr/>
            <a:lstStyle/>
            <a:p>
              <a:endParaRPr lang="en-US"/>
            </a:p>
          </p:txBody>
        </p:sp>
        <p:sp>
          <p:nvSpPr>
            <p:cNvPr id="39976" name="Line 43"/>
            <p:cNvSpPr>
              <a:spLocks noChangeAspect="1" noChangeShapeType="1"/>
            </p:cNvSpPr>
            <p:nvPr/>
          </p:nvSpPr>
          <p:spPr bwMode="auto">
            <a:xfrm rot="18000000" flipH="1">
              <a:off x="5330" y="1316"/>
              <a:ext cx="454" cy="363"/>
            </a:xfrm>
            <a:prstGeom prst="line">
              <a:avLst/>
            </a:prstGeom>
            <a:noFill/>
            <a:ln w="57150">
              <a:solidFill>
                <a:srgbClr val="FFFF00"/>
              </a:solidFill>
              <a:round/>
              <a:headEnd/>
              <a:tailEnd/>
            </a:ln>
          </p:spPr>
          <p:txBody>
            <a:bodyPr/>
            <a:lstStyle/>
            <a:p>
              <a:endParaRPr lang="en-US"/>
            </a:p>
          </p:txBody>
        </p:sp>
      </p:grpSp>
      <p:sp>
        <p:nvSpPr>
          <p:cNvPr id="65580" name="AutoShape 44"/>
          <p:cNvSpPr>
            <a:spLocks noChangeAspect="1" noChangeArrowheads="1"/>
          </p:cNvSpPr>
          <p:nvPr/>
        </p:nvSpPr>
        <p:spPr bwMode="auto">
          <a:xfrm rot="-1757443">
            <a:off x="5343525" y="2616200"/>
            <a:ext cx="1230313" cy="611188"/>
          </a:xfrm>
          <a:prstGeom prst="leftArrow">
            <a:avLst>
              <a:gd name="adj1" fmla="val 50000"/>
              <a:gd name="adj2" fmla="val 50325"/>
            </a:avLst>
          </a:prstGeom>
          <a:solidFill>
            <a:srgbClr val="FFFF00"/>
          </a:solidFill>
          <a:ln w="9525">
            <a:solidFill>
              <a:schemeClr val="tx1"/>
            </a:solidFill>
            <a:miter lim="800000"/>
            <a:headEnd/>
            <a:tailEnd/>
          </a:ln>
        </p:spPr>
        <p:txBody>
          <a:bodyPr wrap="none" anchor="ctr"/>
          <a:lstStyle/>
          <a:p>
            <a:endParaRPr lang="en-US" sz="1800"/>
          </a:p>
        </p:txBody>
      </p:sp>
      <p:grpSp>
        <p:nvGrpSpPr>
          <p:cNvPr id="39943" name="Group 10"/>
          <p:cNvGrpSpPr>
            <a:grpSpLocks noChangeAspect="1"/>
          </p:cNvGrpSpPr>
          <p:nvPr/>
        </p:nvGrpSpPr>
        <p:grpSpPr bwMode="auto">
          <a:xfrm>
            <a:off x="1822450" y="1966913"/>
            <a:ext cx="1062038" cy="720725"/>
            <a:chOff x="1850" y="1126"/>
            <a:chExt cx="1613" cy="1006"/>
          </a:xfrm>
        </p:grpSpPr>
        <p:sp>
          <p:nvSpPr>
            <p:cNvPr id="39964" name="Freeform 11"/>
            <p:cNvSpPr>
              <a:spLocks noChangeAspect="1"/>
            </p:cNvSpPr>
            <p:nvPr/>
          </p:nvSpPr>
          <p:spPr bwMode="auto">
            <a:xfrm>
              <a:off x="1850" y="1530"/>
              <a:ext cx="538" cy="602"/>
            </a:xfrm>
            <a:custGeom>
              <a:avLst/>
              <a:gdLst>
                <a:gd name="T0" fmla="*/ 206 w 538"/>
                <a:gd name="T1" fmla="*/ 602 h 602"/>
                <a:gd name="T2" fmla="*/ 55 w 538"/>
                <a:gd name="T3" fmla="*/ 458 h 602"/>
                <a:gd name="T4" fmla="*/ 0 w 538"/>
                <a:gd name="T5" fmla="*/ 270 h 602"/>
                <a:gd name="T6" fmla="*/ 55 w 538"/>
                <a:gd name="T7" fmla="*/ 104 h 602"/>
                <a:gd name="T8" fmla="*/ 206 w 538"/>
                <a:gd name="T9" fmla="*/ 21 h 602"/>
                <a:gd name="T10" fmla="*/ 372 w 538"/>
                <a:gd name="T11" fmla="*/ 21 h 602"/>
                <a:gd name="T12" fmla="*/ 538 w 538"/>
                <a:gd name="T13" fmla="*/ 146 h 602"/>
                <a:gd name="T14" fmla="*/ 0 60000 65536"/>
                <a:gd name="T15" fmla="*/ 0 60000 65536"/>
                <a:gd name="T16" fmla="*/ 0 60000 65536"/>
                <a:gd name="T17" fmla="*/ 0 60000 65536"/>
                <a:gd name="T18" fmla="*/ 0 60000 65536"/>
                <a:gd name="T19" fmla="*/ 0 60000 65536"/>
                <a:gd name="T20" fmla="*/ 0 60000 65536"/>
                <a:gd name="T21" fmla="*/ 0 w 538"/>
                <a:gd name="T22" fmla="*/ 0 h 602"/>
                <a:gd name="T23" fmla="*/ 538 w 538"/>
                <a:gd name="T24" fmla="*/ 602 h 6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8" h="602">
                  <a:moveTo>
                    <a:pt x="206" y="602"/>
                  </a:moveTo>
                  <a:cubicBezTo>
                    <a:pt x="181" y="578"/>
                    <a:pt x="89" y="513"/>
                    <a:pt x="55" y="458"/>
                  </a:cubicBezTo>
                  <a:cubicBezTo>
                    <a:pt x="21" y="403"/>
                    <a:pt x="0" y="329"/>
                    <a:pt x="0" y="270"/>
                  </a:cubicBezTo>
                  <a:cubicBezTo>
                    <a:pt x="0" y="211"/>
                    <a:pt x="21" y="145"/>
                    <a:pt x="55" y="104"/>
                  </a:cubicBezTo>
                  <a:cubicBezTo>
                    <a:pt x="89" y="63"/>
                    <a:pt x="153" y="35"/>
                    <a:pt x="206" y="21"/>
                  </a:cubicBezTo>
                  <a:cubicBezTo>
                    <a:pt x="259" y="7"/>
                    <a:pt x="317" y="0"/>
                    <a:pt x="372" y="21"/>
                  </a:cubicBezTo>
                  <a:cubicBezTo>
                    <a:pt x="427" y="42"/>
                    <a:pt x="524" y="125"/>
                    <a:pt x="538" y="146"/>
                  </a:cubicBezTo>
                </a:path>
              </a:pathLst>
            </a:custGeom>
            <a:noFill/>
            <a:ln w="76200">
              <a:solidFill>
                <a:schemeClr val="bg1"/>
              </a:solidFill>
              <a:round/>
              <a:headEnd/>
              <a:tailEnd/>
            </a:ln>
          </p:spPr>
          <p:txBody>
            <a:bodyPr/>
            <a:lstStyle/>
            <a:p>
              <a:endParaRPr lang="en-US"/>
            </a:p>
          </p:txBody>
        </p:sp>
        <p:sp>
          <p:nvSpPr>
            <p:cNvPr id="39965" name="Freeform 12"/>
            <p:cNvSpPr>
              <a:spLocks noChangeAspect="1"/>
            </p:cNvSpPr>
            <p:nvPr/>
          </p:nvSpPr>
          <p:spPr bwMode="auto">
            <a:xfrm>
              <a:off x="2210" y="1126"/>
              <a:ext cx="964" cy="447"/>
            </a:xfrm>
            <a:custGeom>
              <a:avLst/>
              <a:gdLst>
                <a:gd name="T0" fmla="*/ 0 w 964"/>
                <a:gd name="T1" fmla="*/ 422 h 447"/>
                <a:gd name="T2" fmla="*/ 55 w 964"/>
                <a:gd name="T3" fmla="*/ 220 h 447"/>
                <a:gd name="T4" fmla="*/ 202 w 964"/>
                <a:gd name="T5" fmla="*/ 79 h 447"/>
                <a:gd name="T6" fmla="*/ 349 w 964"/>
                <a:gd name="T7" fmla="*/ 15 h 447"/>
                <a:gd name="T8" fmla="*/ 509 w 964"/>
                <a:gd name="T9" fmla="*/ 4 h 447"/>
                <a:gd name="T10" fmla="*/ 725 w 964"/>
                <a:gd name="T11" fmla="*/ 37 h 447"/>
                <a:gd name="T12" fmla="*/ 853 w 964"/>
                <a:gd name="T13" fmla="*/ 115 h 447"/>
                <a:gd name="T14" fmla="*/ 914 w 964"/>
                <a:gd name="T15" fmla="*/ 220 h 447"/>
                <a:gd name="T16" fmla="*/ 952 w 964"/>
                <a:gd name="T17" fmla="*/ 342 h 447"/>
                <a:gd name="T18" fmla="*/ 964 w 964"/>
                <a:gd name="T19" fmla="*/ 447 h 4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64"/>
                <a:gd name="T31" fmla="*/ 0 h 447"/>
                <a:gd name="T32" fmla="*/ 964 w 964"/>
                <a:gd name="T33" fmla="*/ 447 h 44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64" h="447">
                  <a:moveTo>
                    <a:pt x="0" y="422"/>
                  </a:moveTo>
                  <a:cubicBezTo>
                    <a:pt x="9" y="388"/>
                    <a:pt x="21" y="277"/>
                    <a:pt x="55" y="220"/>
                  </a:cubicBezTo>
                  <a:cubicBezTo>
                    <a:pt x="89" y="163"/>
                    <a:pt x="153" y="113"/>
                    <a:pt x="202" y="79"/>
                  </a:cubicBezTo>
                  <a:cubicBezTo>
                    <a:pt x="251" y="45"/>
                    <a:pt x="298" y="27"/>
                    <a:pt x="349" y="15"/>
                  </a:cubicBezTo>
                  <a:cubicBezTo>
                    <a:pt x="400" y="3"/>
                    <a:pt x="446" y="0"/>
                    <a:pt x="509" y="4"/>
                  </a:cubicBezTo>
                  <a:cubicBezTo>
                    <a:pt x="572" y="8"/>
                    <a:pt x="668" y="19"/>
                    <a:pt x="725" y="37"/>
                  </a:cubicBezTo>
                  <a:cubicBezTo>
                    <a:pt x="782" y="55"/>
                    <a:pt x="822" y="85"/>
                    <a:pt x="853" y="115"/>
                  </a:cubicBezTo>
                  <a:cubicBezTo>
                    <a:pt x="884" y="145"/>
                    <a:pt x="898" y="182"/>
                    <a:pt x="914" y="220"/>
                  </a:cubicBezTo>
                  <a:cubicBezTo>
                    <a:pt x="930" y="258"/>
                    <a:pt x="944" y="304"/>
                    <a:pt x="952" y="342"/>
                  </a:cubicBezTo>
                  <a:cubicBezTo>
                    <a:pt x="960" y="380"/>
                    <a:pt x="962" y="425"/>
                    <a:pt x="964" y="447"/>
                  </a:cubicBezTo>
                </a:path>
              </a:pathLst>
            </a:custGeom>
            <a:noFill/>
            <a:ln w="76200">
              <a:solidFill>
                <a:schemeClr val="bg1"/>
              </a:solidFill>
              <a:round/>
              <a:headEnd/>
              <a:tailEnd/>
            </a:ln>
          </p:spPr>
          <p:txBody>
            <a:bodyPr/>
            <a:lstStyle/>
            <a:p>
              <a:endParaRPr lang="en-US"/>
            </a:p>
          </p:txBody>
        </p:sp>
        <p:sp>
          <p:nvSpPr>
            <p:cNvPr id="39966" name="Freeform 13"/>
            <p:cNvSpPr>
              <a:spLocks noChangeAspect="1"/>
            </p:cNvSpPr>
            <p:nvPr/>
          </p:nvSpPr>
          <p:spPr bwMode="auto">
            <a:xfrm>
              <a:off x="2991" y="1566"/>
              <a:ext cx="472" cy="563"/>
            </a:xfrm>
            <a:custGeom>
              <a:avLst/>
              <a:gdLst>
                <a:gd name="T0" fmla="*/ 0 w 472"/>
                <a:gd name="T1" fmla="*/ 112 h 563"/>
                <a:gd name="T2" fmla="*/ 133 w 472"/>
                <a:gd name="T3" fmla="*/ 18 h 563"/>
                <a:gd name="T4" fmla="*/ 292 w 472"/>
                <a:gd name="T5" fmla="*/ 9 h 563"/>
                <a:gd name="T6" fmla="*/ 399 w 472"/>
                <a:gd name="T7" fmla="*/ 74 h 563"/>
                <a:gd name="T8" fmla="*/ 458 w 472"/>
                <a:gd name="T9" fmla="*/ 217 h 563"/>
                <a:gd name="T10" fmla="*/ 458 w 472"/>
                <a:gd name="T11" fmla="*/ 384 h 563"/>
                <a:gd name="T12" fmla="*/ 375 w 472"/>
                <a:gd name="T13" fmla="*/ 508 h 563"/>
                <a:gd name="T14" fmla="*/ 247 w 472"/>
                <a:gd name="T15" fmla="*/ 563 h 563"/>
                <a:gd name="T16" fmla="*/ 0 60000 65536"/>
                <a:gd name="T17" fmla="*/ 0 60000 65536"/>
                <a:gd name="T18" fmla="*/ 0 60000 65536"/>
                <a:gd name="T19" fmla="*/ 0 60000 65536"/>
                <a:gd name="T20" fmla="*/ 0 60000 65536"/>
                <a:gd name="T21" fmla="*/ 0 60000 65536"/>
                <a:gd name="T22" fmla="*/ 0 60000 65536"/>
                <a:gd name="T23" fmla="*/ 0 60000 65536"/>
                <a:gd name="T24" fmla="*/ 0 w 472"/>
                <a:gd name="T25" fmla="*/ 0 h 563"/>
                <a:gd name="T26" fmla="*/ 472 w 472"/>
                <a:gd name="T27" fmla="*/ 563 h 5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72" h="563">
                  <a:moveTo>
                    <a:pt x="0" y="112"/>
                  </a:moveTo>
                  <a:cubicBezTo>
                    <a:pt x="22" y="96"/>
                    <a:pt x="84" y="35"/>
                    <a:pt x="133" y="18"/>
                  </a:cubicBezTo>
                  <a:cubicBezTo>
                    <a:pt x="182" y="1"/>
                    <a:pt x="248" y="0"/>
                    <a:pt x="292" y="9"/>
                  </a:cubicBezTo>
                  <a:cubicBezTo>
                    <a:pt x="336" y="18"/>
                    <a:pt x="371" y="40"/>
                    <a:pt x="399" y="74"/>
                  </a:cubicBezTo>
                  <a:cubicBezTo>
                    <a:pt x="426" y="109"/>
                    <a:pt x="448" y="166"/>
                    <a:pt x="458" y="217"/>
                  </a:cubicBezTo>
                  <a:cubicBezTo>
                    <a:pt x="468" y="268"/>
                    <a:pt x="472" y="335"/>
                    <a:pt x="458" y="384"/>
                  </a:cubicBezTo>
                  <a:cubicBezTo>
                    <a:pt x="445" y="432"/>
                    <a:pt x="410" y="478"/>
                    <a:pt x="375" y="508"/>
                  </a:cubicBezTo>
                  <a:cubicBezTo>
                    <a:pt x="340" y="538"/>
                    <a:pt x="274" y="552"/>
                    <a:pt x="247" y="563"/>
                  </a:cubicBezTo>
                </a:path>
              </a:pathLst>
            </a:custGeom>
            <a:noFill/>
            <a:ln w="76200">
              <a:solidFill>
                <a:schemeClr val="bg1"/>
              </a:solidFill>
              <a:round/>
              <a:headEnd/>
              <a:tailEnd/>
            </a:ln>
          </p:spPr>
          <p:txBody>
            <a:bodyPr/>
            <a:lstStyle/>
            <a:p>
              <a:endParaRPr lang="en-US"/>
            </a:p>
          </p:txBody>
        </p:sp>
        <p:sp>
          <p:nvSpPr>
            <p:cNvPr id="39967" name="Line 14"/>
            <p:cNvSpPr>
              <a:spLocks noChangeAspect="1" noChangeShapeType="1"/>
            </p:cNvSpPr>
            <p:nvPr/>
          </p:nvSpPr>
          <p:spPr bwMode="auto">
            <a:xfrm>
              <a:off x="2044" y="2126"/>
              <a:ext cx="1204" cy="0"/>
            </a:xfrm>
            <a:prstGeom prst="line">
              <a:avLst/>
            </a:prstGeom>
            <a:noFill/>
            <a:ln w="76200">
              <a:solidFill>
                <a:schemeClr val="bg1"/>
              </a:solidFill>
              <a:round/>
              <a:headEnd/>
              <a:tailEnd/>
            </a:ln>
          </p:spPr>
          <p:txBody>
            <a:bodyPr/>
            <a:lstStyle/>
            <a:p>
              <a:endParaRPr lang="en-US"/>
            </a:p>
          </p:txBody>
        </p:sp>
      </p:grpSp>
      <p:grpSp>
        <p:nvGrpSpPr>
          <p:cNvPr id="65586" name="Group 50"/>
          <p:cNvGrpSpPr>
            <a:grpSpLocks/>
          </p:cNvGrpSpPr>
          <p:nvPr/>
        </p:nvGrpSpPr>
        <p:grpSpPr bwMode="auto">
          <a:xfrm>
            <a:off x="1727200" y="3294063"/>
            <a:ext cx="2054225" cy="519112"/>
            <a:chOff x="356" y="1701"/>
            <a:chExt cx="1294" cy="327"/>
          </a:xfrm>
        </p:grpSpPr>
        <p:sp>
          <p:nvSpPr>
            <p:cNvPr id="39962" name="Text Box 51"/>
            <p:cNvSpPr txBox="1">
              <a:spLocks noChangeArrowheads="1"/>
            </p:cNvSpPr>
            <p:nvPr/>
          </p:nvSpPr>
          <p:spPr bwMode="auto">
            <a:xfrm>
              <a:off x="356" y="1701"/>
              <a:ext cx="537" cy="327"/>
            </a:xfrm>
            <a:prstGeom prst="rect">
              <a:avLst/>
            </a:prstGeom>
            <a:noFill/>
            <a:ln w="9525">
              <a:noFill/>
              <a:miter lim="800000"/>
              <a:headEnd/>
              <a:tailEnd/>
            </a:ln>
          </p:spPr>
          <p:txBody>
            <a:bodyPr wrap="none">
              <a:spAutoFit/>
            </a:bodyPr>
            <a:lstStyle/>
            <a:p>
              <a:r>
                <a:rPr lang="en-NZ" sz="2800"/>
                <a:t>CO</a:t>
              </a:r>
              <a:r>
                <a:rPr lang="en-NZ" sz="2800" baseline="-25000"/>
                <a:t>2</a:t>
              </a:r>
            </a:p>
          </p:txBody>
        </p:sp>
        <p:sp>
          <p:nvSpPr>
            <p:cNvPr id="39963" name="AutoShape 52"/>
            <p:cNvSpPr>
              <a:spLocks noChangeArrowheads="1"/>
            </p:cNvSpPr>
            <p:nvPr/>
          </p:nvSpPr>
          <p:spPr bwMode="auto">
            <a:xfrm>
              <a:off x="1035" y="1718"/>
              <a:ext cx="615" cy="306"/>
            </a:xfrm>
            <a:prstGeom prst="rightArrow">
              <a:avLst>
                <a:gd name="adj1" fmla="val 50000"/>
                <a:gd name="adj2" fmla="val 50245"/>
              </a:avLst>
            </a:prstGeom>
            <a:solidFill>
              <a:srgbClr val="000000"/>
            </a:solidFill>
            <a:ln w="9525">
              <a:solidFill>
                <a:schemeClr val="tx1"/>
              </a:solidFill>
              <a:miter lim="800000"/>
              <a:headEnd/>
              <a:tailEnd/>
            </a:ln>
          </p:spPr>
          <p:txBody>
            <a:bodyPr wrap="none" anchor="ctr"/>
            <a:lstStyle/>
            <a:p>
              <a:endParaRPr lang="en-US" sz="1800"/>
            </a:p>
          </p:txBody>
        </p:sp>
      </p:grpSp>
      <p:pic>
        <p:nvPicPr>
          <p:cNvPr id="65599" name="Picture 63" descr="vecteezy_set-of-bacteria-and-virus-icons_19850217 - bacteria"/>
          <p:cNvPicPr>
            <a:picLocks noChangeAspect="1" noChangeArrowheads="1"/>
          </p:cNvPicPr>
          <p:nvPr/>
        </p:nvPicPr>
        <p:blipFill>
          <a:blip r:embed="rId3"/>
          <a:srcRect/>
          <a:stretch>
            <a:fillRect/>
          </a:stretch>
        </p:blipFill>
        <p:spPr bwMode="auto">
          <a:xfrm>
            <a:off x="4851400" y="6475413"/>
            <a:ext cx="331788" cy="482600"/>
          </a:xfrm>
          <a:prstGeom prst="rect">
            <a:avLst/>
          </a:prstGeom>
          <a:noFill/>
          <a:ln w="9525">
            <a:noFill/>
            <a:miter lim="800000"/>
            <a:headEnd/>
            <a:tailEnd/>
          </a:ln>
        </p:spPr>
      </p:pic>
      <p:pic>
        <p:nvPicPr>
          <p:cNvPr id="65600" name="Picture 64" descr="vecteezy_set-of-bacteria-and-virus-icons_19850217 - bacteria"/>
          <p:cNvPicPr>
            <a:picLocks noChangeAspect="1" noChangeArrowheads="1"/>
          </p:cNvPicPr>
          <p:nvPr/>
        </p:nvPicPr>
        <p:blipFill>
          <a:blip r:embed="rId3"/>
          <a:srcRect/>
          <a:stretch>
            <a:fillRect/>
          </a:stretch>
        </p:blipFill>
        <p:spPr bwMode="auto">
          <a:xfrm>
            <a:off x="3532188" y="6162675"/>
            <a:ext cx="331787" cy="482600"/>
          </a:xfrm>
          <a:prstGeom prst="rect">
            <a:avLst/>
          </a:prstGeom>
          <a:noFill/>
          <a:ln w="9525">
            <a:noFill/>
            <a:miter lim="800000"/>
            <a:headEnd/>
            <a:tailEnd/>
          </a:ln>
        </p:spPr>
      </p:pic>
      <p:pic>
        <p:nvPicPr>
          <p:cNvPr id="65601" name="Picture 65" descr="vecteezy_set-of-bacteria-and-virus-icons_19850217 - bacteria"/>
          <p:cNvPicPr>
            <a:picLocks noChangeAspect="1" noChangeArrowheads="1"/>
          </p:cNvPicPr>
          <p:nvPr/>
        </p:nvPicPr>
        <p:blipFill>
          <a:blip r:embed="rId3"/>
          <a:srcRect/>
          <a:stretch>
            <a:fillRect/>
          </a:stretch>
        </p:blipFill>
        <p:spPr bwMode="auto">
          <a:xfrm>
            <a:off x="5567363" y="6376988"/>
            <a:ext cx="331787" cy="482600"/>
          </a:xfrm>
          <a:prstGeom prst="rect">
            <a:avLst/>
          </a:prstGeom>
          <a:noFill/>
          <a:ln w="9525">
            <a:noFill/>
            <a:miter lim="800000"/>
            <a:headEnd/>
            <a:tailEnd/>
          </a:ln>
        </p:spPr>
      </p:pic>
      <p:pic>
        <p:nvPicPr>
          <p:cNvPr id="65603" name="Picture 67" descr="vecteezy_set-of-bacteria-and-virus-icons_19850217 - four balls"/>
          <p:cNvPicPr>
            <a:picLocks noChangeAspect="1" noChangeArrowheads="1"/>
          </p:cNvPicPr>
          <p:nvPr/>
        </p:nvPicPr>
        <p:blipFill>
          <a:blip r:embed="rId4"/>
          <a:srcRect/>
          <a:stretch>
            <a:fillRect/>
          </a:stretch>
        </p:blipFill>
        <p:spPr bwMode="auto">
          <a:xfrm>
            <a:off x="3074988" y="6513513"/>
            <a:ext cx="449262" cy="252412"/>
          </a:xfrm>
          <a:prstGeom prst="rect">
            <a:avLst/>
          </a:prstGeom>
          <a:noFill/>
          <a:ln w="9525">
            <a:noFill/>
            <a:miter lim="800000"/>
            <a:headEnd/>
            <a:tailEnd/>
          </a:ln>
        </p:spPr>
      </p:pic>
      <p:pic>
        <p:nvPicPr>
          <p:cNvPr id="65604" name="Picture 68" descr="vecteezy_set-of-bacteria-and-virus-icons_19850217 - four balls"/>
          <p:cNvPicPr>
            <a:picLocks noChangeAspect="1" noChangeArrowheads="1"/>
          </p:cNvPicPr>
          <p:nvPr/>
        </p:nvPicPr>
        <p:blipFill>
          <a:blip r:embed="rId4"/>
          <a:srcRect/>
          <a:stretch>
            <a:fillRect/>
          </a:stretch>
        </p:blipFill>
        <p:spPr bwMode="auto">
          <a:xfrm>
            <a:off x="5118100" y="6283325"/>
            <a:ext cx="449263" cy="252413"/>
          </a:xfrm>
          <a:prstGeom prst="rect">
            <a:avLst/>
          </a:prstGeom>
          <a:noFill/>
          <a:ln w="9525">
            <a:noFill/>
            <a:miter lim="800000"/>
            <a:headEnd/>
            <a:tailEnd/>
          </a:ln>
        </p:spPr>
      </p:pic>
      <p:pic>
        <p:nvPicPr>
          <p:cNvPr id="65605" name="Picture 69" descr="vecteezy_set-of-bacteria-and-virus-icons_19850217 - four balls"/>
          <p:cNvPicPr>
            <a:picLocks noChangeAspect="1" noChangeArrowheads="1"/>
          </p:cNvPicPr>
          <p:nvPr/>
        </p:nvPicPr>
        <p:blipFill>
          <a:blip r:embed="rId4"/>
          <a:srcRect/>
          <a:stretch>
            <a:fillRect/>
          </a:stretch>
        </p:blipFill>
        <p:spPr bwMode="auto">
          <a:xfrm>
            <a:off x="3883025" y="6551613"/>
            <a:ext cx="449263" cy="252412"/>
          </a:xfrm>
          <a:prstGeom prst="rect">
            <a:avLst/>
          </a:prstGeom>
          <a:noFill/>
          <a:ln w="9525">
            <a:noFill/>
            <a:miter lim="800000"/>
            <a:headEnd/>
            <a:tailEnd/>
          </a:ln>
        </p:spPr>
      </p:pic>
      <p:pic>
        <p:nvPicPr>
          <p:cNvPr id="65609" name="Picture 73" descr="vecteezy_set-of-bacteria-and-virus-icons_19850217"/>
          <p:cNvPicPr>
            <a:picLocks noChangeAspect="1" noChangeArrowheads="1"/>
          </p:cNvPicPr>
          <p:nvPr/>
        </p:nvPicPr>
        <p:blipFill>
          <a:blip r:embed="rId5"/>
          <a:srcRect/>
          <a:stretch>
            <a:fillRect/>
          </a:stretch>
        </p:blipFill>
        <p:spPr bwMode="auto">
          <a:xfrm>
            <a:off x="5830888" y="4979988"/>
            <a:ext cx="1836737" cy="1830387"/>
          </a:xfrm>
          <a:prstGeom prst="rect">
            <a:avLst/>
          </a:prstGeom>
          <a:noFill/>
          <a:ln w="9525">
            <a:noFill/>
            <a:miter lim="800000"/>
            <a:headEnd/>
            <a:tailEnd/>
          </a:ln>
        </p:spPr>
      </p:pic>
      <p:sp>
        <p:nvSpPr>
          <p:cNvPr id="65607" name="Text Box 71"/>
          <p:cNvSpPr txBox="1">
            <a:spLocks noChangeArrowheads="1"/>
          </p:cNvSpPr>
          <p:nvPr/>
        </p:nvSpPr>
        <p:spPr bwMode="auto">
          <a:xfrm>
            <a:off x="6711950" y="6683375"/>
            <a:ext cx="955675" cy="182563"/>
          </a:xfrm>
          <a:prstGeom prst="rect">
            <a:avLst/>
          </a:prstGeom>
          <a:noFill/>
          <a:ln w="9525">
            <a:noFill/>
            <a:miter lim="800000"/>
            <a:headEnd/>
            <a:tailEnd/>
          </a:ln>
        </p:spPr>
        <p:txBody>
          <a:bodyPr wrap="none" lIns="0" tIns="0" rIns="0" bIns="0">
            <a:spAutoFit/>
          </a:bodyPr>
          <a:lstStyle/>
          <a:p>
            <a:r>
              <a:rPr lang="en-NZ" sz="1200"/>
              <a:t>Vecteezy.com</a:t>
            </a:r>
          </a:p>
        </p:txBody>
      </p:sp>
      <p:pic>
        <p:nvPicPr>
          <p:cNvPr id="65610" name="Picture 74" descr="vecteezy_set-of-bacteria-and-virus-icons_19850217"/>
          <p:cNvPicPr>
            <a:picLocks noChangeAspect="1" noChangeArrowheads="1"/>
          </p:cNvPicPr>
          <p:nvPr/>
        </p:nvPicPr>
        <p:blipFill>
          <a:blip r:embed="rId6"/>
          <a:srcRect/>
          <a:stretch>
            <a:fillRect/>
          </a:stretch>
        </p:blipFill>
        <p:spPr bwMode="auto">
          <a:xfrm>
            <a:off x="1571625" y="5003800"/>
            <a:ext cx="1836738" cy="1830388"/>
          </a:xfrm>
          <a:prstGeom prst="rect">
            <a:avLst/>
          </a:prstGeom>
          <a:noFill/>
          <a:ln w="9525">
            <a:noFill/>
            <a:miter lim="800000"/>
            <a:headEnd/>
            <a:tailEnd/>
          </a:ln>
        </p:spPr>
      </p:pic>
      <p:pic>
        <p:nvPicPr>
          <p:cNvPr id="65611" name="Picture 75" descr="vecteezy_set-of-bacteria-and-virus-icons_19850217 dumbell"/>
          <p:cNvPicPr>
            <a:picLocks noChangeAspect="1" noChangeArrowheads="1"/>
          </p:cNvPicPr>
          <p:nvPr/>
        </p:nvPicPr>
        <p:blipFill>
          <a:blip r:embed="rId7"/>
          <a:srcRect/>
          <a:stretch>
            <a:fillRect/>
          </a:stretch>
        </p:blipFill>
        <p:spPr bwMode="auto">
          <a:xfrm>
            <a:off x="3351213" y="5018088"/>
            <a:ext cx="360362" cy="192087"/>
          </a:xfrm>
          <a:prstGeom prst="rect">
            <a:avLst/>
          </a:prstGeom>
          <a:noFill/>
          <a:ln w="9525">
            <a:noFill/>
            <a:miter lim="800000"/>
            <a:headEnd/>
            <a:tailEnd/>
          </a:ln>
        </p:spPr>
      </p:pic>
      <p:grpSp>
        <p:nvGrpSpPr>
          <p:cNvPr id="65593" name="Group 57"/>
          <p:cNvGrpSpPr>
            <a:grpSpLocks noChangeAspect="1"/>
          </p:cNvGrpSpPr>
          <p:nvPr/>
        </p:nvGrpSpPr>
        <p:grpSpPr bwMode="auto">
          <a:xfrm>
            <a:off x="2974975" y="4308475"/>
            <a:ext cx="3098800" cy="1798638"/>
            <a:chOff x="1460" y="2160"/>
            <a:chExt cx="2858" cy="1659"/>
          </a:xfrm>
        </p:grpSpPr>
        <p:sp>
          <p:nvSpPr>
            <p:cNvPr id="39959" name="AutoShape 58"/>
            <p:cNvSpPr>
              <a:spLocks noChangeAspect="1" noChangeArrowheads="1"/>
            </p:cNvSpPr>
            <p:nvPr/>
          </p:nvSpPr>
          <p:spPr bwMode="auto">
            <a:xfrm>
              <a:off x="2708" y="2160"/>
              <a:ext cx="394" cy="1280"/>
            </a:xfrm>
            <a:prstGeom prst="downArrow">
              <a:avLst>
                <a:gd name="adj1" fmla="val 50000"/>
                <a:gd name="adj2" fmla="val 81218"/>
              </a:avLst>
            </a:prstGeom>
            <a:solidFill>
              <a:srgbClr val="008000"/>
            </a:solidFill>
            <a:ln w="9525">
              <a:solidFill>
                <a:schemeClr val="tx1"/>
              </a:solidFill>
              <a:miter lim="800000"/>
              <a:headEnd/>
              <a:tailEnd/>
            </a:ln>
          </p:spPr>
          <p:txBody>
            <a:bodyPr wrap="none" anchor="ctr"/>
            <a:lstStyle/>
            <a:p>
              <a:endParaRPr lang="en-US" sz="1800"/>
            </a:p>
          </p:txBody>
        </p:sp>
        <p:sp>
          <p:nvSpPr>
            <p:cNvPr id="39960" name="AutoShape 59"/>
            <p:cNvSpPr>
              <a:spLocks noChangeAspect="1" noChangeArrowheads="1"/>
            </p:cNvSpPr>
            <p:nvPr/>
          </p:nvSpPr>
          <p:spPr bwMode="auto">
            <a:xfrm rot="4673939">
              <a:off x="1903" y="2925"/>
              <a:ext cx="394" cy="1280"/>
            </a:xfrm>
            <a:prstGeom prst="downArrow">
              <a:avLst>
                <a:gd name="adj1" fmla="val 50000"/>
                <a:gd name="adj2" fmla="val 81218"/>
              </a:avLst>
            </a:prstGeom>
            <a:solidFill>
              <a:srgbClr val="008000"/>
            </a:solidFill>
            <a:ln w="9525">
              <a:solidFill>
                <a:schemeClr val="tx1"/>
              </a:solidFill>
              <a:miter lim="800000"/>
              <a:headEnd/>
              <a:tailEnd/>
            </a:ln>
          </p:spPr>
          <p:txBody>
            <a:bodyPr rot="10800000" vert="eaVert" wrap="none" anchor="ctr"/>
            <a:lstStyle/>
            <a:p>
              <a:endParaRPr lang="en-US" sz="1800"/>
            </a:p>
          </p:txBody>
        </p:sp>
        <p:sp>
          <p:nvSpPr>
            <p:cNvPr id="39961" name="AutoShape 60"/>
            <p:cNvSpPr>
              <a:spLocks noChangeAspect="1" noChangeArrowheads="1"/>
            </p:cNvSpPr>
            <p:nvPr/>
          </p:nvSpPr>
          <p:spPr bwMode="auto">
            <a:xfrm rot="-4460650">
              <a:off x="3481" y="2982"/>
              <a:ext cx="394" cy="1280"/>
            </a:xfrm>
            <a:prstGeom prst="downArrow">
              <a:avLst>
                <a:gd name="adj1" fmla="val 50000"/>
                <a:gd name="adj2" fmla="val 81218"/>
              </a:avLst>
            </a:prstGeom>
            <a:solidFill>
              <a:srgbClr val="008000"/>
            </a:solidFill>
            <a:ln w="9525">
              <a:solidFill>
                <a:schemeClr val="tx1"/>
              </a:solidFill>
              <a:miter lim="800000"/>
              <a:headEnd/>
              <a:tailEnd/>
            </a:ln>
          </p:spPr>
          <p:txBody>
            <a:bodyPr vert="eaVert" wrap="none" anchor="ctr"/>
            <a:lstStyle/>
            <a:p>
              <a:endParaRPr lang="en-US" sz="1800"/>
            </a:p>
          </p:txBody>
        </p:sp>
      </p:grpSp>
      <p:pic>
        <p:nvPicPr>
          <p:cNvPr id="65612" name="Picture 76" descr="vecteezy_set-of-bacteria-and-virus-icons_19850217 dumbell"/>
          <p:cNvPicPr>
            <a:picLocks noChangeAspect="1" noChangeArrowheads="1"/>
          </p:cNvPicPr>
          <p:nvPr/>
        </p:nvPicPr>
        <p:blipFill>
          <a:blip r:embed="rId7"/>
          <a:srcRect/>
          <a:stretch>
            <a:fillRect/>
          </a:stretch>
        </p:blipFill>
        <p:spPr bwMode="auto">
          <a:xfrm>
            <a:off x="5187950" y="6573838"/>
            <a:ext cx="360363" cy="192087"/>
          </a:xfrm>
          <a:prstGeom prst="rect">
            <a:avLst/>
          </a:prstGeom>
          <a:noFill/>
          <a:ln w="9525">
            <a:noFill/>
            <a:miter lim="800000"/>
            <a:headEnd/>
            <a:tailEnd/>
          </a:ln>
        </p:spPr>
      </p:pic>
      <p:pic>
        <p:nvPicPr>
          <p:cNvPr id="65614" name="Picture 78" descr="vecteezy_set-of-bacteria-and-virus-icons_19850217 - bacteria"/>
          <p:cNvPicPr>
            <a:picLocks noChangeAspect="1" noChangeArrowheads="1"/>
          </p:cNvPicPr>
          <p:nvPr/>
        </p:nvPicPr>
        <p:blipFill>
          <a:blip r:embed="rId3"/>
          <a:srcRect/>
          <a:stretch>
            <a:fillRect/>
          </a:stretch>
        </p:blipFill>
        <p:spPr bwMode="auto">
          <a:xfrm>
            <a:off x="5521325" y="4945063"/>
            <a:ext cx="331788" cy="482600"/>
          </a:xfrm>
          <a:prstGeom prst="rect">
            <a:avLst/>
          </a:prstGeom>
          <a:noFill/>
          <a:ln w="9525">
            <a:noFill/>
            <a:miter lim="800000"/>
            <a:headEnd/>
            <a:tailEnd/>
          </a:ln>
        </p:spPr>
      </p:pic>
      <p:sp>
        <p:nvSpPr>
          <p:cNvPr id="35883" name="TextBox 4"/>
          <p:cNvSpPr txBox="1">
            <a:spLocks noChangeArrowheads="1"/>
          </p:cNvSpPr>
          <p:nvPr/>
        </p:nvSpPr>
        <p:spPr bwMode="auto">
          <a:xfrm>
            <a:off x="3355975" y="3830638"/>
            <a:ext cx="2381250" cy="366712"/>
          </a:xfrm>
          <a:prstGeom prst="rect">
            <a:avLst/>
          </a:prstGeom>
          <a:solidFill>
            <a:schemeClr val="bg1"/>
          </a:solidFill>
          <a:ln w="9525">
            <a:noFill/>
            <a:miter lim="800000"/>
            <a:headEnd/>
            <a:tailEnd/>
          </a:ln>
        </p:spPr>
        <p:txBody>
          <a:bodyPr wrap="none">
            <a:spAutoFit/>
          </a:bodyPr>
          <a:lstStyle/>
          <a:p>
            <a:r>
              <a:rPr lang="en-US" sz="1800"/>
              <a:t>C 45%, O 45%, H 6%</a:t>
            </a:r>
            <a:endParaRPr lang="en-NZ"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5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5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88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5593"/>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65599"/>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65600"/>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65601"/>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65603"/>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65604"/>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65605"/>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65609"/>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65607"/>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65610"/>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65611"/>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65612"/>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656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80" grpId="0" animBg="1"/>
      <p:bldP spid="65607" grpId="0"/>
      <p:bldP spid="3588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p:txBody>
          <a:bodyPr/>
          <a:lstStyle/>
          <a:p>
            <a:pPr eaLnBrk="1" hangingPunct="1"/>
            <a:r>
              <a:rPr lang="en-US" smtClean="0"/>
              <a:t>From roots to bulk soil</a:t>
            </a:r>
            <a:endParaRPr lang="en-NZ" smtClean="0"/>
          </a:p>
        </p:txBody>
      </p:sp>
      <p:pic>
        <p:nvPicPr>
          <p:cNvPr id="40962" name="Picture 3"/>
          <p:cNvPicPr>
            <a:picLocks noChangeAspect="1" noChangeArrowheads="1"/>
          </p:cNvPicPr>
          <p:nvPr/>
        </p:nvPicPr>
        <p:blipFill>
          <a:blip r:embed="rId2"/>
          <a:srcRect/>
          <a:stretch>
            <a:fillRect/>
          </a:stretch>
        </p:blipFill>
        <p:spPr bwMode="auto">
          <a:xfrm>
            <a:off x="735013" y="1460500"/>
            <a:ext cx="8393112" cy="5397500"/>
          </a:xfrm>
          <a:prstGeom prst="rect">
            <a:avLst/>
          </a:prstGeom>
          <a:noFill/>
          <a:ln w="9525">
            <a:noFill/>
            <a:miter lim="800000"/>
            <a:headEnd/>
            <a:tailEnd/>
          </a:ln>
        </p:spPr>
      </p:pic>
      <p:sp>
        <p:nvSpPr>
          <p:cNvPr id="40963" name="Text Box 4"/>
          <p:cNvSpPr txBox="1">
            <a:spLocks noChangeArrowheads="1"/>
          </p:cNvSpPr>
          <p:nvPr/>
        </p:nvSpPr>
        <p:spPr bwMode="auto">
          <a:xfrm rot="-5400000">
            <a:off x="-2259805" y="3936206"/>
            <a:ext cx="5326062" cy="517525"/>
          </a:xfrm>
          <a:prstGeom prst="rect">
            <a:avLst/>
          </a:prstGeom>
          <a:noFill/>
          <a:ln w="9525">
            <a:noFill/>
            <a:miter lim="800000"/>
            <a:headEnd/>
            <a:tailEnd/>
          </a:ln>
        </p:spPr>
        <p:txBody>
          <a:bodyPr/>
          <a:lstStyle/>
          <a:p>
            <a:pPr algn="ctr"/>
            <a:r>
              <a:rPr lang="en-NZ" sz="1400"/>
              <a:t>Life and death in the soil microbiome: how ecological processes influence biogeochemistry 2022 Sokol Slessarev et al</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p:txBody>
          <a:bodyPr/>
          <a:lstStyle/>
          <a:p>
            <a:pPr eaLnBrk="1" hangingPunct="1"/>
            <a:r>
              <a:rPr lang="en-NZ" smtClean="0"/>
              <a:t>****What this means****</a:t>
            </a:r>
          </a:p>
        </p:txBody>
      </p:sp>
      <p:sp>
        <p:nvSpPr>
          <p:cNvPr id="41986" name="Rectangle 3"/>
          <p:cNvSpPr>
            <a:spLocks noGrp="1" noChangeArrowheads="1"/>
          </p:cNvSpPr>
          <p:nvPr>
            <p:ph type="body" idx="1"/>
          </p:nvPr>
        </p:nvSpPr>
        <p:spPr>
          <a:xfrm>
            <a:off x="457200" y="1412875"/>
            <a:ext cx="8229600" cy="5329238"/>
          </a:xfrm>
        </p:spPr>
        <p:txBody>
          <a:bodyPr/>
          <a:lstStyle/>
          <a:p>
            <a:pPr algn="ctr" eaLnBrk="1" hangingPunct="1"/>
            <a:r>
              <a:rPr lang="en-NZ" sz="4000" b="1" smtClean="0"/>
              <a:t>This is the key take-home</a:t>
            </a:r>
          </a:p>
          <a:p>
            <a:pPr eaLnBrk="1" hangingPunct="1"/>
            <a:r>
              <a:rPr lang="en-NZ" b="1" smtClean="0"/>
              <a:t>It is a diversity of living plants, maximising photosynthesis, to maximise root exudates and energy flow, to maximise rhizosphere microbiology, that maximises MAOM which maximises soil health</a:t>
            </a:r>
          </a:p>
          <a:p>
            <a:pPr eaLnBrk="1" hangingPunct="1"/>
            <a:r>
              <a:rPr lang="en-NZ" smtClean="0"/>
              <a:t>Organic inputs, such as plant residues, manure and compost play a vastly more minor role than previously thought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idx="4294967295"/>
          </p:nvPr>
        </p:nvSpPr>
        <p:spPr/>
        <p:txBody>
          <a:bodyPr/>
          <a:lstStyle/>
          <a:p>
            <a:pPr eaLnBrk="1" hangingPunct="1"/>
            <a:r>
              <a:rPr lang="en-NZ" smtClean="0"/>
              <a:t>The soil revolution catchphrase</a:t>
            </a:r>
          </a:p>
        </p:txBody>
      </p:sp>
      <p:sp>
        <p:nvSpPr>
          <p:cNvPr id="27651" name="Rectangle 3"/>
          <p:cNvSpPr>
            <a:spLocks noGrp="1" noChangeArrowheads="1"/>
          </p:cNvSpPr>
          <p:nvPr>
            <p:ph type="body" idx="4294967295"/>
          </p:nvPr>
        </p:nvSpPr>
        <p:spPr>
          <a:xfrm>
            <a:off x="457200" y="3184525"/>
            <a:ext cx="8229600" cy="749300"/>
          </a:xfrm>
        </p:spPr>
        <p:txBody>
          <a:bodyPr/>
          <a:lstStyle/>
          <a:p>
            <a:pPr algn="ctr" eaLnBrk="1" hangingPunct="1">
              <a:lnSpc>
                <a:spcPct val="90000"/>
              </a:lnSpc>
            </a:pPr>
            <a:r>
              <a:rPr lang="en-NZ" sz="4400" smtClean="0"/>
              <a:t>Humus is dead: Long live MAOM!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fade">
                                      <p:cBhvr>
                                        <p:cTn id="7" dur="1000"/>
                                        <p:tgtEl>
                                          <p:spTgt spid="27651">
                                            <p:txEl>
                                              <p:pRg st="0" end="0"/>
                                            </p:txEl>
                                          </p:spTgt>
                                        </p:tgtEl>
                                      </p:cBhvr>
                                    </p:animEffect>
                                    <p:anim calcmode="lin" valueType="num">
                                      <p:cBhvr>
                                        <p:cTn id="8" dur="1000" fill="hold"/>
                                        <p:tgtEl>
                                          <p:spTgt spid="27651">
                                            <p:txEl>
                                              <p:pRg st="0" end="0"/>
                                            </p:txEl>
                                          </p:spTgt>
                                        </p:tgtEl>
                                        <p:attrNameLst>
                                          <p:attrName>style.rotation</p:attrName>
                                        </p:attrNameLst>
                                      </p:cBhvr>
                                      <p:tavLst>
                                        <p:tav tm="0">
                                          <p:val>
                                            <p:fltVal val="720"/>
                                          </p:val>
                                        </p:tav>
                                        <p:tav tm="100000">
                                          <p:val>
                                            <p:fltVal val="0"/>
                                          </p:val>
                                        </p:tav>
                                      </p:tavLst>
                                    </p:anim>
                                    <p:anim calcmode="lin" valueType="num">
                                      <p:cBhvr>
                                        <p:cTn id="9" dur="1000" fill="hold"/>
                                        <p:tgtEl>
                                          <p:spTgt spid="27651">
                                            <p:txEl>
                                              <p:pRg st="0" end="0"/>
                                            </p:txEl>
                                          </p:spTgt>
                                        </p:tgtEl>
                                        <p:attrNameLst>
                                          <p:attrName>ppt_h</p:attrName>
                                        </p:attrNameLst>
                                      </p:cBhvr>
                                      <p:tavLst>
                                        <p:tav tm="0">
                                          <p:val>
                                            <p:fltVal val="0"/>
                                          </p:val>
                                        </p:tav>
                                        <p:tav tm="100000">
                                          <p:val>
                                            <p:strVal val="#ppt_h"/>
                                          </p:val>
                                        </p:tav>
                                      </p:tavLst>
                                    </p:anim>
                                    <p:anim calcmode="lin" valueType="num">
                                      <p:cBhvr>
                                        <p:cTn id="10" dur="1000" fill="hold"/>
                                        <p:tgtEl>
                                          <p:spTgt spid="27651">
                                            <p:txEl>
                                              <p:pRg st="0" end="0"/>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lstStyle/>
          <a:p>
            <a:pPr eaLnBrk="1" hangingPunct="1"/>
            <a:r>
              <a:rPr lang="en-GB" sz="3800" smtClean="0"/>
              <a:t>The three legged stool of soil management</a:t>
            </a:r>
            <a:endParaRPr lang="en-NZ" sz="3800" smtClean="0"/>
          </a:p>
        </p:txBody>
      </p:sp>
      <p:sp>
        <p:nvSpPr>
          <p:cNvPr id="171011" name="Rectangle 3"/>
          <p:cNvSpPr>
            <a:spLocks noGrp="1" noChangeArrowheads="1"/>
          </p:cNvSpPr>
          <p:nvPr>
            <p:ph type="body" idx="1"/>
          </p:nvPr>
        </p:nvSpPr>
        <p:spPr>
          <a:xfrm>
            <a:off x="457200" y="1411288"/>
            <a:ext cx="6202363" cy="5257800"/>
          </a:xfrm>
        </p:spPr>
        <p:txBody>
          <a:bodyPr/>
          <a:lstStyle/>
          <a:p>
            <a:pPr eaLnBrk="1" hangingPunct="1"/>
            <a:r>
              <a:rPr lang="en-NZ" smtClean="0"/>
              <a:t>1 Physical</a:t>
            </a:r>
          </a:p>
          <a:p>
            <a:pPr lvl="1" eaLnBrk="1" hangingPunct="1"/>
            <a:r>
              <a:rPr lang="en-NZ" smtClean="0"/>
              <a:t>Soil structure, aggregation, lack of compaction</a:t>
            </a:r>
          </a:p>
          <a:p>
            <a:pPr eaLnBrk="1" hangingPunct="1"/>
            <a:r>
              <a:rPr lang="en-NZ" smtClean="0"/>
              <a:t>2 Chemical</a:t>
            </a:r>
          </a:p>
          <a:p>
            <a:pPr lvl="1" eaLnBrk="1" hangingPunct="1"/>
            <a:r>
              <a:rPr lang="en-NZ" smtClean="0"/>
              <a:t>Nutrients both major and micro + pH</a:t>
            </a:r>
          </a:p>
          <a:p>
            <a:pPr eaLnBrk="1" hangingPunct="1"/>
            <a:r>
              <a:rPr lang="en-NZ" smtClean="0"/>
              <a:t>3 Biological / ecological</a:t>
            </a:r>
          </a:p>
          <a:p>
            <a:pPr lvl="1" eaLnBrk="1" hangingPunct="1"/>
            <a:r>
              <a:rPr lang="en-NZ" smtClean="0"/>
              <a:t>The living things that make soil, soil</a:t>
            </a:r>
          </a:p>
          <a:p>
            <a:pPr eaLnBrk="1" hangingPunct="1"/>
            <a:r>
              <a:rPr lang="en-NZ" smtClean="0"/>
              <a:t>All of them are required</a:t>
            </a:r>
          </a:p>
          <a:p>
            <a:pPr lvl="1" eaLnBrk="1" hangingPunct="1"/>
            <a:r>
              <a:rPr lang="en-NZ" smtClean="0"/>
              <a:t>If one is sub-optimal the others</a:t>
            </a:r>
            <a:br>
              <a:rPr lang="en-NZ" smtClean="0"/>
            </a:br>
            <a:r>
              <a:rPr lang="en-NZ" smtClean="0"/>
              <a:t> can NOT compensate</a:t>
            </a:r>
          </a:p>
        </p:txBody>
      </p:sp>
      <p:pic>
        <p:nvPicPr>
          <p:cNvPr id="171012" name="Picture 4" descr="Three Legged Stool"/>
          <p:cNvPicPr>
            <a:picLocks noChangeAspect="1" noChangeArrowheads="1"/>
          </p:cNvPicPr>
          <p:nvPr/>
        </p:nvPicPr>
        <p:blipFill>
          <a:blip r:embed="rId3"/>
          <a:srcRect/>
          <a:stretch>
            <a:fillRect/>
          </a:stretch>
        </p:blipFill>
        <p:spPr bwMode="auto">
          <a:xfrm>
            <a:off x="6457950" y="2133600"/>
            <a:ext cx="2698750" cy="32035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10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101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101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101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101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1011">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1011">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1011">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10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1"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lstStyle/>
          <a:p>
            <a:pPr eaLnBrk="1" hangingPunct="1"/>
            <a:r>
              <a:rPr lang="en-NZ" smtClean="0"/>
              <a:t>Soil physical health</a:t>
            </a:r>
          </a:p>
        </p:txBody>
      </p:sp>
      <p:sp>
        <p:nvSpPr>
          <p:cNvPr id="46082" name="Rectangle 3"/>
          <p:cNvSpPr>
            <a:spLocks noGrp="1" noChangeArrowheads="1"/>
          </p:cNvSpPr>
          <p:nvPr>
            <p:ph type="body" idx="1"/>
          </p:nvPr>
        </p:nvSpPr>
        <p:spPr>
          <a:xfrm>
            <a:off x="457200" y="1600200"/>
            <a:ext cx="8435975" cy="5257800"/>
          </a:xfrm>
        </p:spPr>
        <p:txBody>
          <a:bodyPr/>
          <a:lstStyle/>
          <a:p>
            <a:pPr eaLnBrk="1" hangingPunct="1"/>
            <a:r>
              <a:rPr lang="en-US" smtClean="0"/>
              <a:t>Soil physical health = good structure – well aggregated and highly porous</a:t>
            </a:r>
          </a:p>
          <a:p>
            <a:pPr eaLnBrk="1" hangingPunct="1"/>
            <a:r>
              <a:rPr lang="en-US" smtClean="0"/>
              <a:t>Good soil structure is like a sponge – about 25% pores </a:t>
            </a:r>
          </a:p>
          <a:p>
            <a:pPr eaLnBrk="1" hangingPunct="1"/>
            <a:r>
              <a:rPr lang="en-NZ" smtClean="0"/>
              <a:t>Good structure allows water and gas exchange</a:t>
            </a:r>
          </a:p>
        </p:txBody>
      </p:sp>
      <p:pic>
        <p:nvPicPr>
          <p:cNvPr id="46083" name="Picture 4"/>
          <p:cNvPicPr>
            <a:picLocks noChangeAspect="1" noChangeArrowheads="1"/>
          </p:cNvPicPr>
          <p:nvPr/>
        </p:nvPicPr>
        <p:blipFill>
          <a:blip r:embed="rId2"/>
          <a:srcRect/>
          <a:stretch>
            <a:fillRect/>
          </a:stretch>
        </p:blipFill>
        <p:spPr bwMode="auto">
          <a:xfrm>
            <a:off x="468313" y="4308475"/>
            <a:ext cx="3851275" cy="2549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lstStyle/>
          <a:p>
            <a:pPr eaLnBrk="1" hangingPunct="1"/>
            <a:r>
              <a:rPr lang="en-NZ" smtClean="0"/>
              <a:t>Soil physical health</a:t>
            </a:r>
          </a:p>
        </p:txBody>
      </p:sp>
      <p:sp>
        <p:nvSpPr>
          <p:cNvPr id="47106" name="Rectangle 3"/>
          <p:cNvSpPr>
            <a:spLocks noGrp="1" noChangeArrowheads="1"/>
          </p:cNvSpPr>
          <p:nvPr>
            <p:ph type="body" idx="1"/>
          </p:nvPr>
        </p:nvSpPr>
        <p:spPr>
          <a:xfrm>
            <a:off x="457200" y="1600200"/>
            <a:ext cx="8435975" cy="5257800"/>
          </a:xfrm>
        </p:spPr>
        <p:txBody>
          <a:bodyPr/>
          <a:lstStyle/>
          <a:p>
            <a:pPr eaLnBrk="1" hangingPunct="1"/>
            <a:r>
              <a:rPr lang="en-NZ" smtClean="0"/>
              <a:t>The three key things that destroy soil structure are:</a:t>
            </a:r>
          </a:p>
          <a:p>
            <a:pPr lvl="1" eaLnBrk="1" hangingPunct="1"/>
            <a:r>
              <a:rPr lang="en-US" smtClean="0"/>
              <a:t>Compaction</a:t>
            </a:r>
          </a:p>
          <a:p>
            <a:pPr lvl="1" eaLnBrk="1" hangingPunct="1"/>
            <a:r>
              <a:rPr lang="en-US" smtClean="0"/>
              <a:t>Tillage / cultivation</a:t>
            </a:r>
          </a:p>
          <a:p>
            <a:pPr lvl="1" eaLnBrk="1" hangingPunct="1"/>
            <a:r>
              <a:rPr lang="en-US" smtClean="0"/>
              <a:t>Lack of a diversity of living plants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p:txBody>
          <a:bodyPr/>
          <a:lstStyle/>
          <a:p>
            <a:pPr eaLnBrk="1" hangingPunct="1"/>
            <a:r>
              <a:rPr lang="en-NZ" smtClean="0"/>
              <a:t>Chemical soil health</a:t>
            </a:r>
          </a:p>
        </p:txBody>
      </p:sp>
      <p:sp>
        <p:nvSpPr>
          <p:cNvPr id="207875" name="Rectangle 3"/>
          <p:cNvSpPr>
            <a:spLocks noGrp="1" noChangeArrowheads="1"/>
          </p:cNvSpPr>
          <p:nvPr>
            <p:ph type="body" idx="1"/>
          </p:nvPr>
        </p:nvSpPr>
        <p:spPr>
          <a:xfrm>
            <a:off x="457200" y="1528763"/>
            <a:ext cx="8435975" cy="4708525"/>
          </a:xfrm>
        </p:spPr>
        <p:txBody>
          <a:bodyPr/>
          <a:lstStyle/>
          <a:p>
            <a:pPr eaLnBrk="1" hangingPunct="1"/>
            <a:r>
              <a:rPr lang="en-NZ" smtClean="0"/>
              <a:t>Chemical soil health = optimum nutrients and pH</a:t>
            </a:r>
          </a:p>
          <a:p>
            <a:pPr lvl="1" eaLnBrk="1" hangingPunct="1"/>
            <a:r>
              <a:rPr lang="en-US" smtClean="0"/>
              <a:t>In the ‘Goldilocks zone’ not too little and not too much</a:t>
            </a:r>
          </a:p>
          <a:p>
            <a:pPr eaLnBrk="1" hangingPunct="1"/>
            <a:r>
              <a:rPr lang="en-NZ" smtClean="0"/>
              <a:t>Going to look at chemical soil health from the perspective of </a:t>
            </a:r>
            <a:r>
              <a:rPr lang="en-US" smtClean="0"/>
              <a:t>stoichiometry - the ratio of the chemical elements of life.</a:t>
            </a:r>
          </a:p>
          <a:p>
            <a:pPr lvl="1" eaLnBrk="1" hangingPunct="1"/>
            <a:endParaRPr lang="en-NZ"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787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787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78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p:txBody>
          <a:bodyPr/>
          <a:lstStyle/>
          <a:p>
            <a:pPr eaLnBrk="1" hangingPunct="1"/>
            <a:r>
              <a:rPr lang="en-US" smtClean="0"/>
              <a:t>Stoichiometry</a:t>
            </a:r>
            <a:endParaRPr lang="en-NZ" smtClean="0"/>
          </a:p>
        </p:txBody>
      </p:sp>
      <p:pic>
        <p:nvPicPr>
          <p:cNvPr id="51202" name="Picture 4"/>
          <p:cNvPicPr>
            <a:picLocks noChangeAspect="1" noChangeArrowheads="1"/>
          </p:cNvPicPr>
          <p:nvPr/>
        </p:nvPicPr>
        <p:blipFill>
          <a:blip r:embed="rId2"/>
          <a:srcRect l="12817" t="31660" r="19121" b="11389"/>
          <a:stretch>
            <a:fillRect/>
          </a:stretch>
        </p:blipFill>
        <p:spPr bwMode="auto">
          <a:xfrm>
            <a:off x="0" y="2205038"/>
            <a:ext cx="9144000" cy="4305300"/>
          </a:xfrm>
          <a:prstGeom prst="rect">
            <a:avLst/>
          </a:prstGeom>
          <a:noFill/>
          <a:ln w="9525">
            <a:noFill/>
            <a:miter lim="800000"/>
            <a:headEnd/>
            <a:tailEnd/>
          </a:ln>
        </p:spPr>
      </p:pic>
      <p:sp>
        <p:nvSpPr>
          <p:cNvPr id="51203" name="Rectangle 5"/>
          <p:cNvSpPr>
            <a:spLocks noGrp="1" noChangeArrowheads="1"/>
          </p:cNvSpPr>
          <p:nvPr>
            <p:ph type="body" idx="1"/>
          </p:nvPr>
        </p:nvSpPr>
        <p:spPr>
          <a:xfrm>
            <a:off x="457200" y="1412875"/>
            <a:ext cx="8229600" cy="4525963"/>
          </a:xfrm>
        </p:spPr>
        <p:txBody>
          <a:bodyPr/>
          <a:lstStyle/>
          <a:p>
            <a:pPr algn="ctr" eaLnBrk="1" hangingPunct="1"/>
            <a:r>
              <a:rPr lang="en-NZ" smtClean="0"/>
              <a:t>The percentage of plant nutrients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p:txBody>
          <a:bodyPr/>
          <a:lstStyle/>
          <a:p>
            <a:pPr eaLnBrk="1" hangingPunct="1"/>
            <a:r>
              <a:rPr lang="en-US" smtClean="0"/>
              <a:t>Stoichiometry</a:t>
            </a:r>
            <a:endParaRPr lang="en-NZ" smtClean="0"/>
          </a:p>
        </p:txBody>
      </p:sp>
      <p:sp>
        <p:nvSpPr>
          <p:cNvPr id="215043" name="Rectangle 3"/>
          <p:cNvSpPr>
            <a:spLocks noGrp="1" noChangeArrowheads="1"/>
          </p:cNvSpPr>
          <p:nvPr>
            <p:ph type="body" idx="1"/>
          </p:nvPr>
        </p:nvSpPr>
        <p:spPr>
          <a:xfrm>
            <a:off x="457200" y="1528763"/>
            <a:ext cx="8229600" cy="5500687"/>
          </a:xfrm>
        </p:spPr>
        <p:txBody>
          <a:bodyPr/>
          <a:lstStyle/>
          <a:p>
            <a:pPr eaLnBrk="1" hangingPunct="1"/>
            <a:r>
              <a:rPr lang="en-NZ" smtClean="0"/>
              <a:t>All living things have similar proportions of the chemical element / nutrients</a:t>
            </a:r>
          </a:p>
          <a:p>
            <a:pPr eaLnBrk="1" hangingPunct="1"/>
            <a:r>
              <a:rPr lang="en-NZ" smtClean="0"/>
              <a:t>The right amount of soil nutrients for plants = the right amount of nutrients for all biology</a:t>
            </a:r>
          </a:p>
          <a:p>
            <a:pPr eaLnBrk="1" hangingPunct="1"/>
            <a:r>
              <a:rPr lang="en-NZ" smtClean="0"/>
              <a:t>Macronutrient – needed in larger amounts</a:t>
            </a:r>
          </a:p>
          <a:p>
            <a:pPr lvl="1" eaLnBrk="1" hangingPunct="1"/>
            <a:r>
              <a:rPr lang="en-NZ" smtClean="0"/>
              <a:t>C, O, H, N, P, K, Mg, Ca, S</a:t>
            </a:r>
          </a:p>
          <a:p>
            <a:pPr eaLnBrk="1" hangingPunct="1"/>
            <a:r>
              <a:rPr lang="en-NZ" smtClean="0"/>
              <a:t>Micronutrients – needed in smaller amounts</a:t>
            </a:r>
          </a:p>
          <a:p>
            <a:pPr lvl="1" eaLnBrk="1" hangingPunct="1"/>
            <a:r>
              <a:rPr lang="en-NZ" smtClean="0"/>
              <a:t>Fe, Cl, Ma, B, etc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1504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4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4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504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504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504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lstStyle/>
          <a:p>
            <a:pPr eaLnBrk="1" hangingPunct="1"/>
            <a:r>
              <a:rPr lang="en-US" smtClean="0"/>
              <a:t>Nutrient cycles</a:t>
            </a:r>
            <a:endParaRPr lang="en-NZ" smtClean="0"/>
          </a:p>
        </p:txBody>
      </p:sp>
      <p:sp>
        <p:nvSpPr>
          <p:cNvPr id="54274" name="Rectangle 3"/>
          <p:cNvSpPr>
            <a:spLocks noGrp="1" noChangeArrowheads="1"/>
          </p:cNvSpPr>
          <p:nvPr>
            <p:ph type="body" idx="1"/>
          </p:nvPr>
        </p:nvSpPr>
        <p:spPr>
          <a:xfrm>
            <a:off x="457200" y="1600200"/>
            <a:ext cx="8229600" cy="4924425"/>
          </a:xfrm>
        </p:spPr>
        <p:txBody>
          <a:bodyPr/>
          <a:lstStyle/>
          <a:p>
            <a:pPr eaLnBrk="1" hangingPunct="1">
              <a:lnSpc>
                <a:spcPct val="90000"/>
              </a:lnSpc>
            </a:pPr>
            <a:r>
              <a:rPr lang="en-NZ" smtClean="0"/>
              <a:t>C, O and H = 96% plant dry matter</a:t>
            </a:r>
          </a:p>
          <a:p>
            <a:pPr lvl="1" eaLnBrk="1" hangingPunct="1">
              <a:lnSpc>
                <a:spcPct val="90000"/>
              </a:lnSpc>
            </a:pPr>
            <a:r>
              <a:rPr lang="en-NZ" smtClean="0"/>
              <a:t>‘Atmospheric’ nutrients – cycle via the atmosphere as gasses</a:t>
            </a:r>
          </a:p>
          <a:p>
            <a:pPr eaLnBrk="1" hangingPunct="1">
              <a:lnSpc>
                <a:spcPct val="90000"/>
              </a:lnSpc>
            </a:pPr>
            <a:r>
              <a:rPr lang="en-NZ" smtClean="0"/>
              <a:t>P, Ca, K, Mg, etc 3% of plant matter</a:t>
            </a:r>
          </a:p>
          <a:p>
            <a:pPr lvl="1" eaLnBrk="1" hangingPunct="1">
              <a:lnSpc>
                <a:spcPct val="90000"/>
              </a:lnSpc>
            </a:pPr>
            <a:r>
              <a:rPr lang="en-NZ" smtClean="0"/>
              <a:t>‘Lithospheric’ nutrients – don’t form gasses only cycle via the soil and rocks of the lithosphere</a:t>
            </a:r>
          </a:p>
          <a:p>
            <a:pPr eaLnBrk="1" hangingPunct="1">
              <a:lnSpc>
                <a:spcPct val="90000"/>
              </a:lnSpc>
            </a:pPr>
            <a:r>
              <a:rPr lang="en-NZ" smtClean="0"/>
              <a:t>N – the oddball nutrient</a:t>
            </a:r>
          </a:p>
          <a:p>
            <a:pPr eaLnBrk="1" hangingPunct="1">
              <a:lnSpc>
                <a:spcPct val="90000"/>
              </a:lnSpc>
            </a:pPr>
            <a:r>
              <a:rPr lang="en-NZ" smtClean="0"/>
              <a:t>If there were no atmospheric nutrients the amount of fertiliser needed would = dry weight of harvest!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p:txBody>
          <a:bodyPr/>
          <a:lstStyle/>
          <a:p>
            <a:pPr eaLnBrk="1" hangingPunct="1"/>
            <a:r>
              <a:rPr lang="en-NZ" smtClean="0"/>
              <a:t>pH</a:t>
            </a:r>
          </a:p>
        </p:txBody>
      </p:sp>
      <p:sp>
        <p:nvSpPr>
          <p:cNvPr id="55298" name="Rectangle 3"/>
          <p:cNvSpPr>
            <a:spLocks noGrp="1" noChangeArrowheads="1"/>
          </p:cNvSpPr>
          <p:nvPr>
            <p:ph type="body" idx="1"/>
          </p:nvPr>
        </p:nvSpPr>
        <p:spPr/>
        <p:txBody>
          <a:bodyPr/>
          <a:lstStyle/>
          <a:p>
            <a:pPr eaLnBrk="1" hangingPunct="1"/>
            <a:r>
              <a:rPr lang="en-NZ" smtClean="0"/>
              <a:t>Simple! </a:t>
            </a:r>
          </a:p>
          <a:p>
            <a:pPr eaLnBrk="1" hangingPunct="1"/>
            <a:r>
              <a:rPr lang="en-NZ" smtClean="0"/>
              <a:t>Soil tests – lab and in-field </a:t>
            </a:r>
          </a:p>
          <a:p>
            <a:pPr eaLnBrk="1" hangingPunct="1"/>
            <a:r>
              <a:rPr lang="en-NZ" smtClean="0"/>
              <a:t>Low pH? Add lime</a:t>
            </a:r>
          </a:p>
          <a:p>
            <a:pPr eaLnBrk="1" hangingPunct="1"/>
            <a:r>
              <a:rPr lang="en-NZ" smtClean="0"/>
              <a:t>High pH? Get expert advice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p:txBody>
          <a:bodyPr/>
          <a:lstStyle/>
          <a:p>
            <a:pPr eaLnBrk="1" hangingPunct="1"/>
            <a:r>
              <a:rPr lang="en-NZ" smtClean="0"/>
              <a:t>Organic nutrient sources</a:t>
            </a:r>
          </a:p>
        </p:txBody>
      </p:sp>
      <p:sp>
        <p:nvSpPr>
          <p:cNvPr id="56322" name="Rectangle 3"/>
          <p:cNvSpPr>
            <a:spLocks noGrp="1" noChangeArrowheads="1"/>
          </p:cNvSpPr>
          <p:nvPr>
            <p:ph type="body" idx="1"/>
          </p:nvPr>
        </p:nvSpPr>
        <p:spPr/>
        <p:txBody>
          <a:bodyPr/>
          <a:lstStyle/>
          <a:p>
            <a:pPr eaLnBrk="1" hangingPunct="1"/>
            <a:r>
              <a:rPr lang="en-NZ" smtClean="0"/>
              <a:t>Manure, compost, plant residues etc</a:t>
            </a:r>
          </a:p>
          <a:p>
            <a:pPr eaLnBrk="1" hangingPunct="1"/>
            <a:r>
              <a:rPr lang="en-NZ" smtClean="0"/>
              <a:t>Organics has viewed these – especially compost – as the foundation of soil health</a:t>
            </a:r>
          </a:p>
          <a:p>
            <a:pPr eaLnBrk="1" hangingPunct="1"/>
            <a:r>
              <a:rPr lang="en-NZ" b="1" smtClean="0"/>
              <a:t>That view is now clearly wrong</a:t>
            </a:r>
          </a:p>
          <a:p>
            <a:pPr eaLnBrk="1" hangingPunct="1"/>
            <a:r>
              <a:rPr lang="en-NZ" smtClean="0"/>
              <a:t>They can help, but it’s all about root exudates</a:t>
            </a:r>
          </a:p>
          <a:p>
            <a:pPr eaLnBrk="1" hangingPunct="1"/>
            <a:r>
              <a:rPr lang="en-NZ" smtClean="0"/>
              <a:t>The organic ‘play book’ must be rewritten</a:t>
            </a:r>
          </a:p>
          <a:p>
            <a:pPr eaLnBrk="1" hangingPunct="1"/>
            <a:endParaRPr lang="en-NZ"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p:txBody>
          <a:bodyPr/>
          <a:lstStyle/>
          <a:p>
            <a:pPr eaLnBrk="1" hangingPunct="1"/>
            <a:r>
              <a:rPr lang="en-NZ" smtClean="0"/>
              <a:t>Organic nutrient sources</a:t>
            </a:r>
          </a:p>
        </p:txBody>
      </p:sp>
      <p:sp>
        <p:nvSpPr>
          <p:cNvPr id="57346" name="Rectangle 3"/>
          <p:cNvSpPr>
            <a:spLocks noGrp="1" noChangeArrowheads="1"/>
          </p:cNvSpPr>
          <p:nvPr>
            <p:ph type="body" idx="1"/>
          </p:nvPr>
        </p:nvSpPr>
        <p:spPr/>
        <p:txBody>
          <a:bodyPr/>
          <a:lstStyle/>
          <a:p>
            <a:pPr eaLnBrk="1" hangingPunct="1"/>
            <a:r>
              <a:rPr lang="en-NZ" smtClean="0"/>
              <a:t>They MUST only be applied to address nutrient deficiencies</a:t>
            </a:r>
          </a:p>
          <a:p>
            <a:pPr eaLnBrk="1" hangingPunct="1"/>
            <a:r>
              <a:rPr lang="en-NZ" smtClean="0"/>
              <a:t>They are ‘just’ fertilisers</a:t>
            </a:r>
          </a:p>
          <a:p>
            <a:pPr eaLnBrk="1" hangingPunct="1"/>
            <a:r>
              <a:rPr lang="en-NZ" smtClean="0"/>
              <a:t>The amounts must only bring deficient levels up to optimum</a:t>
            </a:r>
          </a:p>
          <a:p>
            <a:pPr eaLnBrk="1" hangingPunct="1"/>
            <a:r>
              <a:rPr lang="en-NZ" smtClean="0"/>
              <a:t>From a few hundred kg to a few tonnes per ha per year</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9" name="Picture 4" descr="How much compost 2020 Eckert Organic Farming 133 a"/>
          <p:cNvPicPr>
            <a:picLocks noChangeAspect="1" noChangeArrowheads="1"/>
          </p:cNvPicPr>
          <p:nvPr/>
        </p:nvPicPr>
        <p:blipFill>
          <a:blip r:embed="rId2"/>
          <a:srcRect/>
          <a:stretch>
            <a:fillRect/>
          </a:stretch>
        </p:blipFill>
        <p:spPr bwMode="auto">
          <a:xfrm>
            <a:off x="-36513" y="0"/>
            <a:ext cx="4759326" cy="6858000"/>
          </a:xfrm>
          <a:prstGeom prst="rect">
            <a:avLst/>
          </a:prstGeom>
          <a:noFill/>
          <a:ln w="9525">
            <a:noFill/>
            <a:miter lim="800000"/>
            <a:headEnd/>
            <a:tailEnd/>
          </a:ln>
        </p:spPr>
      </p:pic>
      <p:pic>
        <p:nvPicPr>
          <p:cNvPr id="58370" name="Picture 5" descr="How much compost 2020 Eckert Organic Farming 133 b"/>
          <p:cNvPicPr>
            <a:picLocks noChangeAspect="1" noChangeArrowheads="1"/>
          </p:cNvPicPr>
          <p:nvPr/>
        </p:nvPicPr>
        <p:blipFill>
          <a:blip r:embed="rId3"/>
          <a:srcRect/>
          <a:stretch>
            <a:fillRect/>
          </a:stretch>
        </p:blipFill>
        <p:spPr bwMode="auto">
          <a:xfrm>
            <a:off x="4572000" y="0"/>
            <a:ext cx="4759325" cy="6858000"/>
          </a:xfrm>
          <a:prstGeom prst="rect">
            <a:avLst/>
          </a:prstGeom>
          <a:noFill/>
          <a:ln w="9525">
            <a:noFill/>
            <a:miter lim="800000"/>
            <a:headEnd/>
            <a:tailEnd/>
          </a:ln>
        </p:spPr>
      </p:pic>
      <p:sp>
        <p:nvSpPr>
          <p:cNvPr id="58371" name="Text Box 6"/>
          <p:cNvSpPr txBox="1">
            <a:spLocks noChangeArrowheads="1"/>
          </p:cNvSpPr>
          <p:nvPr/>
        </p:nvSpPr>
        <p:spPr bwMode="auto">
          <a:xfrm>
            <a:off x="3779838" y="115888"/>
            <a:ext cx="5427662" cy="336550"/>
          </a:xfrm>
          <a:prstGeom prst="rect">
            <a:avLst/>
          </a:prstGeom>
          <a:noFill/>
          <a:ln w="9525">
            <a:noFill/>
            <a:miter lim="800000"/>
            <a:headEnd/>
            <a:tailEnd/>
          </a:ln>
        </p:spPr>
        <p:txBody>
          <a:bodyPr wrap="none">
            <a:spAutoFit/>
          </a:bodyPr>
          <a:lstStyle/>
          <a:p>
            <a:r>
              <a:rPr lang="en-NZ" sz="1600"/>
              <a:t>Max Eckert (2020) How much compost? Organic Farming</a:t>
            </a:r>
            <a:r>
              <a:rPr lang="en-US" sz="1600"/>
              <a:t> </a:t>
            </a:r>
            <a:endParaRPr lang="en-NZ" sz="160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p:txBody>
          <a:bodyPr/>
          <a:lstStyle/>
          <a:p>
            <a:pPr eaLnBrk="1" hangingPunct="1"/>
            <a:r>
              <a:rPr lang="en-NZ" smtClean="0"/>
              <a:t>Biological / ecological soil health</a:t>
            </a:r>
          </a:p>
        </p:txBody>
      </p:sp>
      <p:sp>
        <p:nvSpPr>
          <p:cNvPr id="175107" name="Rectangle 3"/>
          <p:cNvSpPr>
            <a:spLocks noGrp="1" noChangeArrowheads="1"/>
          </p:cNvSpPr>
          <p:nvPr>
            <p:ph type="body" idx="1"/>
          </p:nvPr>
        </p:nvSpPr>
        <p:spPr>
          <a:xfrm>
            <a:off x="457200" y="1600200"/>
            <a:ext cx="8229600" cy="4924425"/>
          </a:xfrm>
        </p:spPr>
        <p:txBody>
          <a:bodyPr/>
          <a:lstStyle/>
          <a:p>
            <a:pPr eaLnBrk="1" hangingPunct="1"/>
            <a:r>
              <a:rPr lang="en-NZ" smtClean="0"/>
              <a:t>Biology is what makes a soil a soil</a:t>
            </a:r>
          </a:p>
          <a:p>
            <a:pPr eaLnBrk="1" hangingPunct="1"/>
            <a:r>
              <a:rPr lang="en-NZ" smtClean="0"/>
              <a:t>The dominant driver of soil biology (ecosystem) is plant root exudates</a:t>
            </a:r>
          </a:p>
          <a:p>
            <a:pPr lvl="1" eaLnBrk="1" hangingPunct="1"/>
            <a:r>
              <a:rPr lang="en-NZ" smtClean="0"/>
              <a:t>Maximising the biomass of plants</a:t>
            </a:r>
          </a:p>
          <a:p>
            <a:pPr lvl="1" eaLnBrk="1" hangingPunct="1"/>
            <a:r>
              <a:rPr lang="en-NZ" smtClean="0"/>
              <a:t>Maximising photosynthesis – energy capture</a:t>
            </a:r>
          </a:p>
          <a:p>
            <a:pPr lvl="1" eaLnBrk="1" hangingPunct="1"/>
            <a:r>
              <a:rPr lang="en-NZ" smtClean="0"/>
              <a:t>Maximising plant diversity</a:t>
            </a:r>
          </a:p>
          <a:p>
            <a:pPr algn="ctr" eaLnBrk="1" hangingPunct="1"/>
            <a:r>
              <a:rPr lang="en-NZ" b="1" smtClean="0"/>
              <a:t>Maximising the diversity of living roots year round</a:t>
            </a:r>
          </a:p>
          <a:p>
            <a:pPr eaLnBrk="1" hangingPunct="1"/>
            <a:r>
              <a:rPr lang="en-NZ" smtClean="0"/>
              <a:t>That’s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510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510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510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510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510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510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510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p:txBody>
          <a:bodyPr/>
          <a:lstStyle/>
          <a:p>
            <a:pPr eaLnBrk="1" hangingPunct="1"/>
            <a:r>
              <a:rPr lang="en-NZ" smtClean="0"/>
              <a:t>Soil biological health</a:t>
            </a:r>
          </a:p>
        </p:txBody>
      </p:sp>
      <p:sp>
        <p:nvSpPr>
          <p:cNvPr id="60418" name="Rectangle 3"/>
          <p:cNvSpPr>
            <a:spLocks noGrp="1" noChangeArrowheads="1"/>
          </p:cNvSpPr>
          <p:nvPr>
            <p:ph type="body" idx="1"/>
          </p:nvPr>
        </p:nvSpPr>
        <p:spPr>
          <a:xfrm>
            <a:off x="0" y="1600200"/>
            <a:ext cx="9036050" cy="5257800"/>
          </a:xfrm>
        </p:spPr>
        <p:txBody>
          <a:bodyPr/>
          <a:lstStyle/>
          <a:p>
            <a:pPr algn="ctr" eaLnBrk="1" hangingPunct="1"/>
            <a:r>
              <a:rPr lang="en-US" smtClean="0"/>
              <a:t>This soil is dying from a lack of plants despite mulch</a:t>
            </a:r>
          </a:p>
        </p:txBody>
      </p:sp>
      <p:pic>
        <p:nvPicPr>
          <p:cNvPr id="60419" name="Picture 4" descr="mulch-keeps-plants-hydrated"/>
          <p:cNvPicPr>
            <a:picLocks noChangeAspect="1" noChangeArrowheads="1"/>
          </p:cNvPicPr>
          <p:nvPr/>
        </p:nvPicPr>
        <p:blipFill>
          <a:blip r:embed="rId2"/>
          <a:srcRect/>
          <a:stretch>
            <a:fillRect/>
          </a:stretch>
        </p:blipFill>
        <p:spPr bwMode="auto">
          <a:xfrm>
            <a:off x="1211263" y="2408238"/>
            <a:ext cx="6673850" cy="4449762"/>
          </a:xfrm>
          <a:prstGeom prst="rect">
            <a:avLst/>
          </a:prstGeom>
          <a:noFill/>
          <a:ln w="9525">
            <a:noFill/>
            <a:miter lim="800000"/>
            <a:headEnd/>
            <a:tailEnd/>
          </a:ln>
        </p:spPr>
      </p:pic>
      <p:sp>
        <p:nvSpPr>
          <p:cNvPr id="60420" name="Text Box 5"/>
          <p:cNvSpPr txBox="1">
            <a:spLocks noChangeArrowheads="1"/>
          </p:cNvSpPr>
          <p:nvPr/>
        </p:nvSpPr>
        <p:spPr bwMode="auto">
          <a:xfrm>
            <a:off x="2371725" y="6597650"/>
            <a:ext cx="4379913" cy="304800"/>
          </a:xfrm>
          <a:prstGeom prst="rect">
            <a:avLst/>
          </a:prstGeom>
          <a:noFill/>
          <a:ln w="9525">
            <a:noFill/>
            <a:miter lim="800000"/>
            <a:headEnd/>
            <a:tailEnd/>
          </a:ln>
        </p:spPr>
        <p:txBody>
          <a:bodyPr wrap="none">
            <a:spAutoFit/>
          </a:bodyPr>
          <a:lstStyle/>
          <a:p>
            <a:r>
              <a:rPr lang="en-NZ" sz="1400">
                <a:hlinkClick r:id="rId3"/>
              </a:rPr>
              <a:t>https://lumberjax.com/mulching-flower-beds-benefits/</a:t>
            </a:r>
            <a:r>
              <a:rPr lang="en-NZ" sz="1400"/>
              <a:t>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p:txBody>
          <a:bodyPr/>
          <a:lstStyle/>
          <a:p>
            <a:pPr eaLnBrk="1" hangingPunct="1"/>
            <a:r>
              <a:rPr lang="en-NZ" smtClean="0"/>
              <a:t>Soil biology</a:t>
            </a:r>
          </a:p>
        </p:txBody>
      </p:sp>
      <p:sp>
        <p:nvSpPr>
          <p:cNvPr id="61442" name="Rectangle 3"/>
          <p:cNvSpPr>
            <a:spLocks noGrp="1" noChangeArrowheads="1"/>
          </p:cNvSpPr>
          <p:nvPr>
            <p:ph type="body" idx="1"/>
          </p:nvPr>
        </p:nvSpPr>
        <p:spPr/>
        <p:txBody>
          <a:bodyPr/>
          <a:lstStyle/>
          <a:p>
            <a:pPr eaLnBrk="1" hangingPunct="1"/>
            <a:r>
              <a:rPr lang="en-NZ" smtClean="0"/>
              <a:t>It is plants, bacteria and archaea, with support from fungi that are the important players</a:t>
            </a:r>
          </a:p>
          <a:p>
            <a:pPr eaLnBrk="1" hangingPunct="1"/>
            <a:r>
              <a:rPr lang="en-NZ" smtClean="0"/>
              <a:t>Soil biology and ecology are now principally genetic and process based, e.g., energetics</a:t>
            </a:r>
          </a:p>
          <a:p>
            <a:pPr lvl="1" eaLnBrk="1" hangingPunct="1"/>
            <a:r>
              <a:rPr lang="en-NZ" smtClean="0"/>
              <a:t>Optical microscopes are so 20</a:t>
            </a:r>
            <a:r>
              <a:rPr lang="en-NZ" baseline="30000" smtClean="0"/>
              <a:t>th</a:t>
            </a:r>
            <a:r>
              <a:rPr lang="en-NZ" smtClean="0"/>
              <a:t> century!</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p:txBody>
          <a:bodyPr/>
          <a:lstStyle/>
          <a:p>
            <a:pPr eaLnBrk="1" hangingPunct="1"/>
            <a:r>
              <a:rPr lang="en-NZ" smtClean="0"/>
              <a:t>Managing soil biology</a:t>
            </a:r>
          </a:p>
        </p:txBody>
      </p:sp>
      <p:sp>
        <p:nvSpPr>
          <p:cNvPr id="62466" name="Rectangle 3"/>
          <p:cNvSpPr>
            <a:spLocks noGrp="1" noChangeArrowheads="1"/>
          </p:cNvSpPr>
          <p:nvPr>
            <p:ph type="body" idx="1"/>
          </p:nvPr>
        </p:nvSpPr>
        <p:spPr>
          <a:xfrm>
            <a:off x="457200" y="1600200"/>
            <a:ext cx="8686800" cy="4525963"/>
          </a:xfrm>
        </p:spPr>
        <p:txBody>
          <a:bodyPr/>
          <a:lstStyle/>
          <a:p>
            <a:pPr eaLnBrk="1" hangingPunct="1"/>
            <a:r>
              <a:rPr lang="en-NZ" smtClean="0"/>
              <a:t>The soil science revolution</a:t>
            </a:r>
          </a:p>
          <a:p>
            <a:pPr eaLnBrk="1" hangingPunct="1"/>
            <a:r>
              <a:rPr lang="en-NZ" i="1" smtClean="0"/>
              <a:t>Maximising the diversity of living roots year round</a:t>
            </a:r>
          </a:p>
          <a:p>
            <a:pPr lvl="1" eaLnBrk="1" hangingPunct="1"/>
            <a:r>
              <a:rPr lang="en-NZ" smtClean="0"/>
              <a:t>On the basis of good physical and chemical health</a:t>
            </a:r>
          </a:p>
          <a:p>
            <a:pPr eaLnBrk="1" hangingPunct="1"/>
            <a:r>
              <a:rPr lang="en-NZ" smtClean="0"/>
              <a:t>That’s it!</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89" name="Rectangle 2"/>
          <p:cNvSpPr>
            <a:spLocks noChangeArrowheads="1"/>
          </p:cNvSpPr>
          <p:nvPr/>
        </p:nvSpPr>
        <p:spPr bwMode="auto">
          <a:xfrm>
            <a:off x="0" y="4292600"/>
            <a:ext cx="9144000" cy="2565400"/>
          </a:xfrm>
          <a:prstGeom prst="rect">
            <a:avLst/>
          </a:prstGeom>
          <a:solidFill>
            <a:srgbClr val="996633"/>
          </a:solidFill>
          <a:ln w="9525">
            <a:noFill/>
            <a:miter lim="800000"/>
            <a:headEnd/>
            <a:tailEnd/>
          </a:ln>
        </p:spPr>
        <p:txBody>
          <a:bodyPr wrap="none" anchor="ctr"/>
          <a:lstStyle/>
          <a:p>
            <a:endParaRPr lang="en-US"/>
          </a:p>
        </p:txBody>
      </p:sp>
      <p:sp>
        <p:nvSpPr>
          <p:cNvPr id="63490" name="Rectangle 3"/>
          <p:cNvSpPr>
            <a:spLocks noGrp="1" noChangeArrowheads="1"/>
          </p:cNvSpPr>
          <p:nvPr>
            <p:ph type="title"/>
          </p:nvPr>
        </p:nvSpPr>
        <p:spPr>
          <a:xfrm>
            <a:off x="0" y="125413"/>
            <a:ext cx="9144000" cy="1143000"/>
          </a:xfrm>
        </p:spPr>
        <p:txBody>
          <a:bodyPr/>
          <a:lstStyle/>
          <a:p>
            <a:pPr eaLnBrk="1" hangingPunct="1"/>
            <a:r>
              <a:rPr lang="en-NZ" sz="4000" smtClean="0"/>
              <a:t>Living plants join the sky and soil</a:t>
            </a:r>
            <a:br>
              <a:rPr lang="en-NZ" sz="4000" smtClean="0"/>
            </a:br>
            <a:r>
              <a:rPr lang="en-NZ" sz="4000" smtClean="0"/>
              <a:t>into a single continuum</a:t>
            </a:r>
          </a:p>
        </p:txBody>
      </p:sp>
      <p:pic>
        <p:nvPicPr>
          <p:cNvPr id="63491" name="Picture 4" descr="tree-roots-leafs-vector-image-600w-295008629"/>
          <p:cNvPicPr>
            <a:picLocks noChangeAspect="1" noChangeArrowheads="1"/>
          </p:cNvPicPr>
          <p:nvPr/>
        </p:nvPicPr>
        <p:blipFill>
          <a:blip r:embed="rId2"/>
          <a:srcRect/>
          <a:stretch>
            <a:fillRect/>
          </a:stretch>
        </p:blipFill>
        <p:spPr bwMode="auto">
          <a:xfrm>
            <a:off x="2411413" y="1409700"/>
            <a:ext cx="4181475" cy="5448300"/>
          </a:xfrm>
          <a:prstGeom prst="rect">
            <a:avLst/>
          </a:prstGeom>
          <a:noFill/>
          <a:ln w="9525">
            <a:noFill/>
            <a:miter lim="800000"/>
            <a:headEnd/>
            <a:tailEnd/>
          </a:ln>
        </p:spPr>
      </p:pic>
      <p:grpSp>
        <p:nvGrpSpPr>
          <p:cNvPr id="63492" name="Group 10"/>
          <p:cNvGrpSpPr>
            <a:grpSpLocks/>
          </p:cNvGrpSpPr>
          <p:nvPr/>
        </p:nvGrpSpPr>
        <p:grpSpPr bwMode="auto">
          <a:xfrm>
            <a:off x="250825" y="1268413"/>
            <a:ext cx="1697038" cy="1152525"/>
            <a:chOff x="1850" y="1126"/>
            <a:chExt cx="1613" cy="1006"/>
          </a:xfrm>
        </p:grpSpPr>
        <p:sp>
          <p:nvSpPr>
            <p:cNvPr id="63504" name="Freeform 11"/>
            <p:cNvSpPr>
              <a:spLocks noChangeAspect="1"/>
            </p:cNvSpPr>
            <p:nvPr/>
          </p:nvSpPr>
          <p:spPr bwMode="auto">
            <a:xfrm>
              <a:off x="1850" y="1530"/>
              <a:ext cx="538" cy="602"/>
            </a:xfrm>
            <a:custGeom>
              <a:avLst/>
              <a:gdLst>
                <a:gd name="T0" fmla="*/ 206 w 538"/>
                <a:gd name="T1" fmla="*/ 602 h 602"/>
                <a:gd name="T2" fmla="*/ 55 w 538"/>
                <a:gd name="T3" fmla="*/ 458 h 602"/>
                <a:gd name="T4" fmla="*/ 0 w 538"/>
                <a:gd name="T5" fmla="*/ 270 h 602"/>
                <a:gd name="T6" fmla="*/ 55 w 538"/>
                <a:gd name="T7" fmla="*/ 104 h 602"/>
                <a:gd name="T8" fmla="*/ 206 w 538"/>
                <a:gd name="T9" fmla="*/ 21 h 602"/>
                <a:gd name="T10" fmla="*/ 372 w 538"/>
                <a:gd name="T11" fmla="*/ 21 h 602"/>
                <a:gd name="T12" fmla="*/ 538 w 538"/>
                <a:gd name="T13" fmla="*/ 146 h 602"/>
                <a:gd name="T14" fmla="*/ 0 60000 65536"/>
                <a:gd name="T15" fmla="*/ 0 60000 65536"/>
                <a:gd name="T16" fmla="*/ 0 60000 65536"/>
                <a:gd name="T17" fmla="*/ 0 60000 65536"/>
                <a:gd name="T18" fmla="*/ 0 60000 65536"/>
                <a:gd name="T19" fmla="*/ 0 60000 65536"/>
                <a:gd name="T20" fmla="*/ 0 60000 65536"/>
                <a:gd name="T21" fmla="*/ 0 w 538"/>
                <a:gd name="T22" fmla="*/ 0 h 602"/>
                <a:gd name="T23" fmla="*/ 538 w 538"/>
                <a:gd name="T24" fmla="*/ 602 h 6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8" h="602">
                  <a:moveTo>
                    <a:pt x="206" y="602"/>
                  </a:moveTo>
                  <a:cubicBezTo>
                    <a:pt x="181" y="578"/>
                    <a:pt x="89" y="513"/>
                    <a:pt x="55" y="458"/>
                  </a:cubicBezTo>
                  <a:cubicBezTo>
                    <a:pt x="21" y="403"/>
                    <a:pt x="0" y="329"/>
                    <a:pt x="0" y="270"/>
                  </a:cubicBezTo>
                  <a:cubicBezTo>
                    <a:pt x="0" y="211"/>
                    <a:pt x="21" y="145"/>
                    <a:pt x="55" y="104"/>
                  </a:cubicBezTo>
                  <a:cubicBezTo>
                    <a:pt x="89" y="63"/>
                    <a:pt x="153" y="35"/>
                    <a:pt x="206" y="21"/>
                  </a:cubicBezTo>
                  <a:cubicBezTo>
                    <a:pt x="259" y="7"/>
                    <a:pt x="317" y="0"/>
                    <a:pt x="372" y="21"/>
                  </a:cubicBezTo>
                  <a:cubicBezTo>
                    <a:pt x="427" y="42"/>
                    <a:pt x="524" y="125"/>
                    <a:pt x="538" y="146"/>
                  </a:cubicBezTo>
                </a:path>
              </a:pathLst>
            </a:custGeom>
            <a:noFill/>
            <a:ln w="76200">
              <a:solidFill>
                <a:schemeClr val="bg1"/>
              </a:solidFill>
              <a:round/>
              <a:headEnd/>
              <a:tailEnd/>
            </a:ln>
          </p:spPr>
          <p:txBody>
            <a:bodyPr/>
            <a:lstStyle/>
            <a:p>
              <a:endParaRPr lang="en-US"/>
            </a:p>
          </p:txBody>
        </p:sp>
        <p:sp>
          <p:nvSpPr>
            <p:cNvPr id="63505" name="Freeform 12"/>
            <p:cNvSpPr>
              <a:spLocks noChangeAspect="1"/>
            </p:cNvSpPr>
            <p:nvPr/>
          </p:nvSpPr>
          <p:spPr bwMode="auto">
            <a:xfrm>
              <a:off x="2210" y="1126"/>
              <a:ext cx="964" cy="447"/>
            </a:xfrm>
            <a:custGeom>
              <a:avLst/>
              <a:gdLst>
                <a:gd name="T0" fmla="*/ 0 w 964"/>
                <a:gd name="T1" fmla="*/ 422 h 447"/>
                <a:gd name="T2" fmla="*/ 55 w 964"/>
                <a:gd name="T3" fmla="*/ 220 h 447"/>
                <a:gd name="T4" fmla="*/ 202 w 964"/>
                <a:gd name="T5" fmla="*/ 79 h 447"/>
                <a:gd name="T6" fmla="*/ 349 w 964"/>
                <a:gd name="T7" fmla="*/ 15 h 447"/>
                <a:gd name="T8" fmla="*/ 509 w 964"/>
                <a:gd name="T9" fmla="*/ 4 h 447"/>
                <a:gd name="T10" fmla="*/ 725 w 964"/>
                <a:gd name="T11" fmla="*/ 37 h 447"/>
                <a:gd name="T12" fmla="*/ 853 w 964"/>
                <a:gd name="T13" fmla="*/ 115 h 447"/>
                <a:gd name="T14" fmla="*/ 914 w 964"/>
                <a:gd name="T15" fmla="*/ 220 h 447"/>
                <a:gd name="T16" fmla="*/ 952 w 964"/>
                <a:gd name="T17" fmla="*/ 342 h 447"/>
                <a:gd name="T18" fmla="*/ 964 w 964"/>
                <a:gd name="T19" fmla="*/ 447 h 4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64"/>
                <a:gd name="T31" fmla="*/ 0 h 447"/>
                <a:gd name="T32" fmla="*/ 964 w 964"/>
                <a:gd name="T33" fmla="*/ 447 h 44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64" h="447">
                  <a:moveTo>
                    <a:pt x="0" y="422"/>
                  </a:moveTo>
                  <a:cubicBezTo>
                    <a:pt x="9" y="388"/>
                    <a:pt x="21" y="277"/>
                    <a:pt x="55" y="220"/>
                  </a:cubicBezTo>
                  <a:cubicBezTo>
                    <a:pt x="89" y="163"/>
                    <a:pt x="153" y="113"/>
                    <a:pt x="202" y="79"/>
                  </a:cubicBezTo>
                  <a:cubicBezTo>
                    <a:pt x="251" y="45"/>
                    <a:pt x="298" y="27"/>
                    <a:pt x="349" y="15"/>
                  </a:cubicBezTo>
                  <a:cubicBezTo>
                    <a:pt x="400" y="3"/>
                    <a:pt x="446" y="0"/>
                    <a:pt x="509" y="4"/>
                  </a:cubicBezTo>
                  <a:cubicBezTo>
                    <a:pt x="572" y="8"/>
                    <a:pt x="668" y="19"/>
                    <a:pt x="725" y="37"/>
                  </a:cubicBezTo>
                  <a:cubicBezTo>
                    <a:pt x="782" y="55"/>
                    <a:pt x="822" y="85"/>
                    <a:pt x="853" y="115"/>
                  </a:cubicBezTo>
                  <a:cubicBezTo>
                    <a:pt x="884" y="145"/>
                    <a:pt x="898" y="182"/>
                    <a:pt x="914" y="220"/>
                  </a:cubicBezTo>
                  <a:cubicBezTo>
                    <a:pt x="930" y="258"/>
                    <a:pt x="944" y="304"/>
                    <a:pt x="952" y="342"/>
                  </a:cubicBezTo>
                  <a:cubicBezTo>
                    <a:pt x="960" y="380"/>
                    <a:pt x="962" y="425"/>
                    <a:pt x="964" y="447"/>
                  </a:cubicBezTo>
                </a:path>
              </a:pathLst>
            </a:custGeom>
            <a:noFill/>
            <a:ln w="76200">
              <a:solidFill>
                <a:schemeClr val="bg1"/>
              </a:solidFill>
              <a:round/>
              <a:headEnd/>
              <a:tailEnd/>
            </a:ln>
          </p:spPr>
          <p:txBody>
            <a:bodyPr/>
            <a:lstStyle/>
            <a:p>
              <a:endParaRPr lang="en-US"/>
            </a:p>
          </p:txBody>
        </p:sp>
        <p:sp>
          <p:nvSpPr>
            <p:cNvPr id="63506" name="Freeform 13"/>
            <p:cNvSpPr>
              <a:spLocks noChangeAspect="1"/>
            </p:cNvSpPr>
            <p:nvPr/>
          </p:nvSpPr>
          <p:spPr bwMode="auto">
            <a:xfrm>
              <a:off x="2991" y="1566"/>
              <a:ext cx="472" cy="563"/>
            </a:xfrm>
            <a:custGeom>
              <a:avLst/>
              <a:gdLst>
                <a:gd name="T0" fmla="*/ 0 w 472"/>
                <a:gd name="T1" fmla="*/ 112 h 563"/>
                <a:gd name="T2" fmla="*/ 133 w 472"/>
                <a:gd name="T3" fmla="*/ 18 h 563"/>
                <a:gd name="T4" fmla="*/ 292 w 472"/>
                <a:gd name="T5" fmla="*/ 9 h 563"/>
                <a:gd name="T6" fmla="*/ 399 w 472"/>
                <a:gd name="T7" fmla="*/ 74 h 563"/>
                <a:gd name="T8" fmla="*/ 458 w 472"/>
                <a:gd name="T9" fmla="*/ 217 h 563"/>
                <a:gd name="T10" fmla="*/ 458 w 472"/>
                <a:gd name="T11" fmla="*/ 384 h 563"/>
                <a:gd name="T12" fmla="*/ 375 w 472"/>
                <a:gd name="T13" fmla="*/ 508 h 563"/>
                <a:gd name="T14" fmla="*/ 247 w 472"/>
                <a:gd name="T15" fmla="*/ 563 h 563"/>
                <a:gd name="T16" fmla="*/ 0 60000 65536"/>
                <a:gd name="T17" fmla="*/ 0 60000 65536"/>
                <a:gd name="T18" fmla="*/ 0 60000 65536"/>
                <a:gd name="T19" fmla="*/ 0 60000 65536"/>
                <a:gd name="T20" fmla="*/ 0 60000 65536"/>
                <a:gd name="T21" fmla="*/ 0 60000 65536"/>
                <a:gd name="T22" fmla="*/ 0 60000 65536"/>
                <a:gd name="T23" fmla="*/ 0 60000 65536"/>
                <a:gd name="T24" fmla="*/ 0 w 472"/>
                <a:gd name="T25" fmla="*/ 0 h 563"/>
                <a:gd name="T26" fmla="*/ 472 w 472"/>
                <a:gd name="T27" fmla="*/ 563 h 5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72" h="563">
                  <a:moveTo>
                    <a:pt x="0" y="112"/>
                  </a:moveTo>
                  <a:cubicBezTo>
                    <a:pt x="22" y="96"/>
                    <a:pt x="84" y="35"/>
                    <a:pt x="133" y="18"/>
                  </a:cubicBezTo>
                  <a:cubicBezTo>
                    <a:pt x="182" y="1"/>
                    <a:pt x="248" y="0"/>
                    <a:pt x="292" y="9"/>
                  </a:cubicBezTo>
                  <a:cubicBezTo>
                    <a:pt x="336" y="18"/>
                    <a:pt x="371" y="40"/>
                    <a:pt x="399" y="74"/>
                  </a:cubicBezTo>
                  <a:cubicBezTo>
                    <a:pt x="426" y="109"/>
                    <a:pt x="448" y="166"/>
                    <a:pt x="458" y="217"/>
                  </a:cubicBezTo>
                  <a:cubicBezTo>
                    <a:pt x="468" y="268"/>
                    <a:pt x="472" y="335"/>
                    <a:pt x="458" y="384"/>
                  </a:cubicBezTo>
                  <a:cubicBezTo>
                    <a:pt x="445" y="432"/>
                    <a:pt x="410" y="478"/>
                    <a:pt x="375" y="508"/>
                  </a:cubicBezTo>
                  <a:cubicBezTo>
                    <a:pt x="340" y="538"/>
                    <a:pt x="274" y="552"/>
                    <a:pt x="247" y="563"/>
                  </a:cubicBezTo>
                </a:path>
              </a:pathLst>
            </a:custGeom>
            <a:noFill/>
            <a:ln w="76200">
              <a:solidFill>
                <a:schemeClr val="bg1"/>
              </a:solidFill>
              <a:round/>
              <a:headEnd/>
              <a:tailEnd/>
            </a:ln>
          </p:spPr>
          <p:txBody>
            <a:bodyPr/>
            <a:lstStyle/>
            <a:p>
              <a:endParaRPr lang="en-US"/>
            </a:p>
          </p:txBody>
        </p:sp>
        <p:sp>
          <p:nvSpPr>
            <p:cNvPr id="63507" name="Line 14"/>
            <p:cNvSpPr>
              <a:spLocks noChangeAspect="1" noChangeShapeType="1"/>
            </p:cNvSpPr>
            <p:nvPr/>
          </p:nvSpPr>
          <p:spPr bwMode="auto">
            <a:xfrm>
              <a:off x="2044" y="2126"/>
              <a:ext cx="1204" cy="0"/>
            </a:xfrm>
            <a:prstGeom prst="line">
              <a:avLst/>
            </a:prstGeom>
            <a:noFill/>
            <a:ln w="76200">
              <a:solidFill>
                <a:schemeClr val="bg1"/>
              </a:solidFill>
              <a:round/>
              <a:headEnd/>
              <a:tailEnd/>
            </a:ln>
          </p:spPr>
          <p:txBody>
            <a:bodyPr/>
            <a:lstStyle/>
            <a:p>
              <a:endParaRPr lang="en-US"/>
            </a:p>
          </p:txBody>
        </p:sp>
      </p:grpSp>
      <p:grpSp>
        <p:nvGrpSpPr>
          <p:cNvPr id="63493" name="Group 10"/>
          <p:cNvGrpSpPr>
            <a:grpSpLocks/>
          </p:cNvGrpSpPr>
          <p:nvPr/>
        </p:nvGrpSpPr>
        <p:grpSpPr bwMode="auto">
          <a:xfrm>
            <a:off x="7058025" y="692150"/>
            <a:ext cx="2085975" cy="2081213"/>
            <a:chOff x="4446" y="436"/>
            <a:chExt cx="1314" cy="1311"/>
          </a:xfrm>
        </p:grpSpPr>
        <p:sp>
          <p:nvSpPr>
            <p:cNvPr id="63495" name="Oval 15"/>
            <p:cNvSpPr>
              <a:spLocks noChangeAspect="1" noChangeArrowheads="1"/>
            </p:cNvSpPr>
            <p:nvPr/>
          </p:nvSpPr>
          <p:spPr bwMode="auto">
            <a:xfrm>
              <a:off x="4967" y="436"/>
              <a:ext cx="793" cy="793"/>
            </a:xfrm>
            <a:prstGeom prst="ellipse">
              <a:avLst/>
            </a:prstGeom>
            <a:solidFill>
              <a:srgbClr val="FFFF00"/>
            </a:solidFill>
            <a:ln w="9525">
              <a:solidFill>
                <a:srgbClr val="FFFF00"/>
              </a:solidFill>
              <a:round/>
              <a:headEnd/>
              <a:tailEnd/>
            </a:ln>
          </p:spPr>
          <p:txBody>
            <a:bodyPr wrap="none" anchor="ctr"/>
            <a:lstStyle/>
            <a:p>
              <a:endParaRPr lang="en-US" sz="1800"/>
            </a:p>
          </p:txBody>
        </p:sp>
        <p:sp>
          <p:nvSpPr>
            <p:cNvPr id="63496" name="Line 12"/>
            <p:cNvSpPr>
              <a:spLocks noChangeShapeType="1"/>
            </p:cNvSpPr>
            <p:nvPr/>
          </p:nvSpPr>
          <p:spPr bwMode="auto">
            <a:xfrm flipH="1">
              <a:off x="4604" y="1071"/>
              <a:ext cx="454" cy="363"/>
            </a:xfrm>
            <a:prstGeom prst="line">
              <a:avLst/>
            </a:prstGeom>
            <a:noFill/>
            <a:ln w="57150">
              <a:solidFill>
                <a:srgbClr val="FFFF00"/>
              </a:solidFill>
              <a:round/>
              <a:headEnd/>
              <a:tailEnd/>
            </a:ln>
          </p:spPr>
          <p:txBody>
            <a:bodyPr/>
            <a:lstStyle/>
            <a:p>
              <a:endParaRPr lang="en-US"/>
            </a:p>
          </p:txBody>
        </p:sp>
        <p:sp>
          <p:nvSpPr>
            <p:cNvPr id="63497" name="Line 13"/>
            <p:cNvSpPr>
              <a:spLocks noChangeShapeType="1"/>
            </p:cNvSpPr>
            <p:nvPr/>
          </p:nvSpPr>
          <p:spPr bwMode="auto">
            <a:xfrm rot="600000" flipH="1">
              <a:off x="4513" y="935"/>
              <a:ext cx="454" cy="363"/>
            </a:xfrm>
            <a:prstGeom prst="line">
              <a:avLst/>
            </a:prstGeom>
            <a:noFill/>
            <a:ln w="57150">
              <a:solidFill>
                <a:srgbClr val="FFFF00"/>
              </a:solidFill>
              <a:round/>
              <a:headEnd/>
              <a:tailEnd/>
            </a:ln>
          </p:spPr>
          <p:txBody>
            <a:bodyPr/>
            <a:lstStyle/>
            <a:p>
              <a:endParaRPr lang="en-US"/>
            </a:p>
          </p:txBody>
        </p:sp>
        <p:sp>
          <p:nvSpPr>
            <p:cNvPr id="63498" name="Line 14"/>
            <p:cNvSpPr>
              <a:spLocks noChangeShapeType="1"/>
            </p:cNvSpPr>
            <p:nvPr/>
          </p:nvSpPr>
          <p:spPr bwMode="auto">
            <a:xfrm rot="1500000" flipH="1">
              <a:off x="4468" y="772"/>
              <a:ext cx="454" cy="363"/>
            </a:xfrm>
            <a:prstGeom prst="line">
              <a:avLst/>
            </a:prstGeom>
            <a:noFill/>
            <a:ln w="57150">
              <a:solidFill>
                <a:srgbClr val="FFFF00"/>
              </a:solidFill>
              <a:round/>
              <a:headEnd/>
              <a:tailEnd/>
            </a:ln>
          </p:spPr>
          <p:txBody>
            <a:bodyPr/>
            <a:lstStyle/>
            <a:p>
              <a:endParaRPr lang="en-US"/>
            </a:p>
          </p:txBody>
        </p:sp>
        <p:sp>
          <p:nvSpPr>
            <p:cNvPr id="63499" name="Line 15"/>
            <p:cNvSpPr>
              <a:spLocks noChangeShapeType="1"/>
            </p:cNvSpPr>
            <p:nvPr/>
          </p:nvSpPr>
          <p:spPr bwMode="auto">
            <a:xfrm rot="2400000" flipH="1">
              <a:off x="4446" y="612"/>
              <a:ext cx="454" cy="363"/>
            </a:xfrm>
            <a:prstGeom prst="line">
              <a:avLst/>
            </a:prstGeom>
            <a:noFill/>
            <a:ln w="57150">
              <a:solidFill>
                <a:srgbClr val="FFFF00"/>
              </a:solidFill>
              <a:round/>
              <a:headEnd/>
              <a:tailEnd/>
            </a:ln>
          </p:spPr>
          <p:txBody>
            <a:bodyPr/>
            <a:lstStyle/>
            <a:p>
              <a:endParaRPr lang="en-US"/>
            </a:p>
          </p:txBody>
        </p:sp>
        <p:sp>
          <p:nvSpPr>
            <p:cNvPr id="63500" name="Line 16"/>
            <p:cNvSpPr>
              <a:spLocks noChangeShapeType="1"/>
            </p:cNvSpPr>
            <p:nvPr/>
          </p:nvSpPr>
          <p:spPr bwMode="auto">
            <a:xfrm rot="20700000" flipH="1">
              <a:off x="4740" y="1207"/>
              <a:ext cx="454" cy="363"/>
            </a:xfrm>
            <a:prstGeom prst="line">
              <a:avLst/>
            </a:prstGeom>
            <a:noFill/>
            <a:ln w="57150">
              <a:solidFill>
                <a:srgbClr val="FFFF00"/>
              </a:solidFill>
              <a:round/>
              <a:headEnd/>
              <a:tailEnd/>
            </a:ln>
          </p:spPr>
          <p:txBody>
            <a:bodyPr/>
            <a:lstStyle/>
            <a:p>
              <a:endParaRPr lang="en-US"/>
            </a:p>
          </p:txBody>
        </p:sp>
        <p:sp>
          <p:nvSpPr>
            <p:cNvPr id="63501" name="Line 17"/>
            <p:cNvSpPr>
              <a:spLocks noChangeShapeType="1"/>
            </p:cNvSpPr>
            <p:nvPr/>
          </p:nvSpPr>
          <p:spPr bwMode="auto">
            <a:xfrm rot="19800000" flipH="1">
              <a:off x="4921" y="1298"/>
              <a:ext cx="454" cy="363"/>
            </a:xfrm>
            <a:prstGeom prst="line">
              <a:avLst/>
            </a:prstGeom>
            <a:noFill/>
            <a:ln w="57150">
              <a:solidFill>
                <a:srgbClr val="FFFF00"/>
              </a:solidFill>
              <a:round/>
              <a:headEnd/>
              <a:tailEnd/>
            </a:ln>
          </p:spPr>
          <p:txBody>
            <a:bodyPr/>
            <a:lstStyle/>
            <a:p>
              <a:endParaRPr lang="en-US"/>
            </a:p>
          </p:txBody>
        </p:sp>
        <p:sp>
          <p:nvSpPr>
            <p:cNvPr id="63502" name="Line 18"/>
            <p:cNvSpPr>
              <a:spLocks noChangeShapeType="1"/>
            </p:cNvSpPr>
            <p:nvPr/>
          </p:nvSpPr>
          <p:spPr bwMode="auto">
            <a:xfrm rot="18900000" flipH="1">
              <a:off x="5115" y="1338"/>
              <a:ext cx="454" cy="363"/>
            </a:xfrm>
            <a:prstGeom prst="line">
              <a:avLst/>
            </a:prstGeom>
            <a:noFill/>
            <a:ln w="57150">
              <a:solidFill>
                <a:srgbClr val="FFFF00"/>
              </a:solidFill>
              <a:round/>
              <a:headEnd/>
              <a:tailEnd/>
            </a:ln>
          </p:spPr>
          <p:txBody>
            <a:bodyPr/>
            <a:lstStyle/>
            <a:p>
              <a:endParaRPr lang="en-US"/>
            </a:p>
          </p:txBody>
        </p:sp>
        <p:sp>
          <p:nvSpPr>
            <p:cNvPr id="63503" name="Line 19"/>
            <p:cNvSpPr>
              <a:spLocks noChangeShapeType="1"/>
            </p:cNvSpPr>
            <p:nvPr/>
          </p:nvSpPr>
          <p:spPr bwMode="auto">
            <a:xfrm rot="18000000" flipH="1">
              <a:off x="5330" y="1316"/>
              <a:ext cx="454" cy="363"/>
            </a:xfrm>
            <a:prstGeom prst="line">
              <a:avLst/>
            </a:prstGeom>
            <a:noFill/>
            <a:ln w="57150">
              <a:solidFill>
                <a:srgbClr val="FFFF00"/>
              </a:solidFill>
              <a:round/>
              <a:headEnd/>
              <a:tailEnd/>
            </a:ln>
          </p:spPr>
          <p:txBody>
            <a:bodyPr/>
            <a:lstStyle/>
            <a:p>
              <a:endParaRPr lang="en-US"/>
            </a:p>
          </p:txBody>
        </p:sp>
      </p:grpSp>
      <p:sp>
        <p:nvSpPr>
          <p:cNvPr id="254996" name="Text Box 20"/>
          <p:cNvSpPr txBox="1">
            <a:spLocks noChangeArrowheads="1"/>
          </p:cNvSpPr>
          <p:nvPr/>
        </p:nvSpPr>
        <p:spPr bwMode="auto">
          <a:xfrm>
            <a:off x="0" y="5867400"/>
            <a:ext cx="9144000" cy="946150"/>
          </a:xfrm>
          <a:prstGeom prst="rect">
            <a:avLst/>
          </a:prstGeom>
          <a:solidFill>
            <a:srgbClr val="996633"/>
          </a:solidFill>
          <a:ln w="9525">
            <a:noFill/>
            <a:miter lim="800000"/>
            <a:headEnd/>
            <a:tailEnd/>
          </a:ln>
        </p:spPr>
        <p:txBody>
          <a:bodyPr>
            <a:spAutoFit/>
          </a:bodyPr>
          <a:lstStyle/>
          <a:p>
            <a:pPr algn="ctr"/>
            <a:r>
              <a:rPr lang="en-NZ" sz="2800">
                <a:solidFill>
                  <a:schemeClr val="bg1"/>
                </a:solidFill>
              </a:rPr>
              <a:t>Living plants provide all the energy, and much of the complex chemistry that drives soil biology &amp; health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49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99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p:txBody>
          <a:bodyPr/>
          <a:lstStyle/>
          <a:p>
            <a:pPr eaLnBrk="1" hangingPunct="1"/>
            <a:r>
              <a:rPr lang="en-NZ" smtClean="0"/>
              <a:t>Conclusions</a:t>
            </a:r>
          </a:p>
        </p:txBody>
      </p:sp>
      <p:sp>
        <p:nvSpPr>
          <p:cNvPr id="64514" name="Rectangle 3"/>
          <p:cNvSpPr>
            <a:spLocks noGrp="1" noChangeArrowheads="1"/>
          </p:cNvSpPr>
          <p:nvPr>
            <p:ph type="body" idx="1"/>
          </p:nvPr>
        </p:nvSpPr>
        <p:spPr>
          <a:xfrm>
            <a:off x="457200" y="1600200"/>
            <a:ext cx="8507413" cy="4525963"/>
          </a:xfrm>
        </p:spPr>
        <p:txBody>
          <a:bodyPr/>
          <a:lstStyle/>
          <a:p>
            <a:pPr eaLnBrk="1" hangingPunct="1"/>
            <a:r>
              <a:rPr lang="en-NZ" smtClean="0"/>
              <a:t>The revolution in soil science must flow through to organic farming and growing </a:t>
            </a:r>
          </a:p>
          <a:p>
            <a:pPr eaLnBrk="1" hangingPunct="1"/>
            <a:r>
              <a:rPr lang="en-NZ" smtClean="0"/>
              <a:t>It is exudates from living plant roots not dead organic materials that drive soil biology and health</a:t>
            </a:r>
          </a:p>
          <a:p>
            <a:pPr eaLnBrk="1" hangingPunct="1"/>
            <a:r>
              <a:rPr lang="en-NZ" smtClean="0"/>
              <a:t>Despite soil being the most complex and biodiverse ecosystem the fundamentals of good management are very straightforward</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p:txBody>
          <a:bodyPr/>
          <a:lstStyle/>
          <a:p>
            <a:pPr eaLnBrk="1" hangingPunct="1"/>
            <a:r>
              <a:rPr lang="en-NZ" smtClean="0"/>
              <a:t>Conclusions</a:t>
            </a:r>
          </a:p>
        </p:txBody>
      </p:sp>
      <p:sp>
        <p:nvSpPr>
          <p:cNvPr id="65538" name="Rectangle 3"/>
          <p:cNvSpPr>
            <a:spLocks noGrp="1" noChangeArrowheads="1"/>
          </p:cNvSpPr>
          <p:nvPr>
            <p:ph type="body" idx="1"/>
          </p:nvPr>
        </p:nvSpPr>
        <p:spPr/>
        <p:txBody>
          <a:bodyPr/>
          <a:lstStyle/>
          <a:p>
            <a:pPr eaLnBrk="1" hangingPunct="1"/>
            <a:r>
              <a:rPr lang="en-NZ" smtClean="0"/>
              <a:t>Minimise compaction and soil structural damage from livestock, machinery and tillage. </a:t>
            </a:r>
          </a:p>
          <a:p>
            <a:pPr eaLnBrk="1" hangingPunct="1"/>
            <a:r>
              <a:rPr lang="en-NZ" smtClean="0"/>
              <a:t>Ensure all nutrients, essential and beneficial, along with pH are at optimum. </a:t>
            </a:r>
          </a:p>
          <a:p>
            <a:pPr eaLnBrk="1" hangingPunct="1"/>
            <a:r>
              <a:rPr lang="en-NZ" smtClean="0"/>
              <a:t>Maximise the diversity of plant species in space and time, along with maximising photosynthesis to maximise root exudate production</a:t>
            </a:r>
          </a:p>
          <a:p>
            <a:pPr algn="ctr" eaLnBrk="1" hangingPunct="1"/>
            <a:r>
              <a:rPr lang="en-NZ" b="1" smtClean="0"/>
              <a:t>To maximise soil health</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2646363" y="1628775"/>
            <a:ext cx="3849687" cy="2835275"/>
          </a:xfrm>
        </p:spPr>
        <p:txBody>
          <a:bodyPr wrap="none">
            <a:spAutoFit/>
          </a:bodyPr>
          <a:lstStyle/>
          <a:p>
            <a:pPr eaLnBrk="1" hangingPunct="1"/>
            <a:r>
              <a:rPr lang="en-NZ" sz="6000" smtClean="0"/>
              <a:t>Thank you!</a:t>
            </a:r>
            <a:br>
              <a:rPr lang="en-NZ" sz="6000" smtClean="0"/>
            </a:br>
            <a:r>
              <a:rPr lang="en-NZ" sz="6000" smtClean="0"/>
              <a:t/>
            </a:r>
            <a:br>
              <a:rPr lang="en-NZ" sz="6000" smtClean="0"/>
            </a:br>
            <a:r>
              <a:rPr lang="en-NZ" sz="6000" smtClean="0"/>
              <a:t>Questions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FFC powerpoint template webinar">
  <a:themeElements>
    <a:clrScheme name="FFC powerpoint template webinar 1">
      <a:dk1>
        <a:srgbClr val="000000"/>
      </a:dk1>
      <a:lt1>
        <a:srgbClr val="FFFFFF"/>
      </a:lt1>
      <a:dk2>
        <a:srgbClr val="000000"/>
      </a:dk2>
      <a:lt2>
        <a:srgbClr val="808080"/>
      </a:lt2>
      <a:accent1>
        <a:srgbClr val="FFFFFF"/>
      </a:accent1>
      <a:accent2>
        <a:srgbClr val="333399"/>
      </a:accent2>
      <a:accent3>
        <a:srgbClr val="FFFFFF"/>
      </a:accent3>
      <a:accent4>
        <a:srgbClr val="000000"/>
      </a:accent4>
      <a:accent5>
        <a:srgbClr val="FFFFFF"/>
      </a:accent5>
      <a:accent6>
        <a:srgbClr val="2D2D8A"/>
      </a:accent6>
      <a:hlink>
        <a:srgbClr val="000000"/>
      </a:hlink>
      <a:folHlink>
        <a:srgbClr val="000000"/>
      </a:folHlink>
    </a:clrScheme>
    <a:fontScheme name="FFC powerpoint template webinar">
      <a:majorFont>
        <a:latin typeface="Cambria"/>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FFC powerpoint template webinar 1">
        <a:dk1>
          <a:srgbClr val="000000"/>
        </a:dk1>
        <a:lt1>
          <a:srgbClr val="FFFFFF"/>
        </a:lt1>
        <a:dk2>
          <a:srgbClr val="000000"/>
        </a:dk2>
        <a:lt2>
          <a:srgbClr val="808080"/>
        </a:lt2>
        <a:accent1>
          <a:srgbClr val="FFFFFF"/>
        </a:accent1>
        <a:accent2>
          <a:srgbClr val="333399"/>
        </a:accent2>
        <a:accent3>
          <a:srgbClr val="FFFFFF"/>
        </a:accent3>
        <a:accent4>
          <a:srgbClr val="000000"/>
        </a:accent4>
        <a:accent5>
          <a:srgbClr val="FFFFFF"/>
        </a:accent5>
        <a:accent6>
          <a:srgbClr val="2D2D8A"/>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FFC powerpoint template webinar</Template>
  <TotalTime>1115</TotalTime>
  <Words>1526</Words>
  <Application>Microsoft PowerPoint</Application>
  <PresentationFormat>On-screen Show (4:3)</PresentationFormat>
  <Paragraphs>197</Paragraphs>
  <Slides>44</Slides>
  <Notes>5</Notes>
  <HiddenSlides>0</HiddenSlides>
  <MMClips>1</MMClips>
  <ScaleCrop>false</ScaleCrop>
  <HeadingPairs>
    <vt:vector size="6" baseType="variant">
      <vt:variant>
        <vt:lpstr>Fonts Used</vt:lpstr>
      </vt:variant>
      <vt:variant>
        <vt:i4>4</vt:i4>
      </vt:variant>
      <vt:variant>
        <vt:lpstr>Design Template</vt:lpstr>
      </vt:variant>
      <vt:variant>
        <vt:i4>1</vt:i4>
      </vt:variant>
      <vt:variant>
        <vt:lpstr>Slide Titles</vt:lpstr>
      </vt:variant>
      <vt:variant>
        <vt:i4>44</vt:i4>
      </vt:variant>
    </vt:vector>
  </HeadingPairs>
  <TitlesOfParts>
    <vt:vector size="49" baseType="lpstr">
      <vt:lpstr>Arial</vt:lpstr>
      <vt:lpstr>Cambria</vt:lpstr>
      <vt:lpstr>Calibri</vt:lpstr>
      <vt:lpstr>Verdana</vt:lpstr>
      <vt:lpstr>FFC powerpoint template webinar</vt:lpstr>
      <vt:lpstr>The New Science of  Soil Organic Matter Formation  and its  Practical Implications for Organics</vt:lpstr>
      <vt:lpstr>Outline</vt:lpstr>
      <vt:lpstr>Soil science – a little history</vt:lpstr>
      <vt:lpstr>Soil science – a little history</vt:lpstr>
      <vt:lpstr>Soil science – a little history</vt:lpstr>
      <vt:lpstr>The soil science revolution</vt:lpstr>
      <vt:lpstr>Synchrotron ‘light’ sources</vt:lpstr>
      <vt:lpstr>European Synchrotron Radiation Facility</vt:lpstr>
      <vt:lpstr>3D microtomography </vt:lpstr>
      <vt:lpstr>Visualisation of soil pore space</vt:lpstr>
      <vt:lpstr>Slide 11</vt:lpstr>
      <vt:lpstr>Soil biology and ecology</vt:lpstr>
      <vt:lpstr>Slide 13</vt:lpstr>
      <vt:lpstr>Soil biology and ecology</vt:lpstr>
      <vt:lpstr>Soil biology and ecology</vt:lpstr>
      <vt:lpstr>~60% of all species make soil their home</vt:lpstr>
      <vt:lpstr>From static to dynamic</vt:lpstr>
      <vt:lpstr>Soil energetics</vt:lpstr>
      <vt:lpstr>Soil is a living thing</vt:lpstr>
      <vt:lpstr>The soil organic matter revolution</vt:lpstr>
      <vt:lpstr>Soil science revolution</vt:lpstr>
      <vt:lpstr>Turning plants upside down</vt:lpstr>
      <vt:lpstr>From roots to bulk soil</vt:lpstr>
      <vt:lpstr>****What this means****</vt:lpstr>
      <vt:lpstr>The soil revolution catchphrase</vt:lpstr>
      <vt:lpstr>The three legged stool of soil management</vt:lpstr>
      <vt:lpstr>Soil physical health</vt:lpstr>
      <vt:lpstr>Soil physical health</vt:lpstr>
      <vt:lpstr>Chemical soil health</vt:lpstr>
      <vt:lpstr>Stoichiometry</vt:lpstr>
      <vt:lpstr>Stoichiometry</vt:lpstr>
      <vt:lpstr>Nutrient cycles</vt:lpstr>
      <vt:lpstr>pH</vt:lpstr>
      <vt:lpstr>Organic nutrient sources</vt:lpstr>
      <vt:lpstr>Organic nutrient sources</vt:lpstr>
      <vt:lpstr>Slide 36</vt:lpstr>
      <vt:lpstr>Biological / ecological soil health</vt:lpstr>
      <vt:lpstr>Soil biological health</vt:lpstr>
      <vt:lpstr>Soil biology</vt:lpstr>
      <vt:lpstr>Managing soil biology</vt:lpstr>
      <vt:lpstr>Living plants join the sky and soil into a single continuum</vt:lpstr>
      <vt:lpstr>Conclusions</vt:lpstr>
      <vt:lpstr>Conclusions</vt:lpstr>
      <vt:lpstr>Thank you!  Questions</vt:lpstr>
    </vt:vector>
  </TitlesOfParts>
  <Manager/>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Soil Health and its Management Overview</dc:title>
  <dc:creator/>
  <cp:lastModifiedBy/>
  <cp:revision>73</cp:revision>
  <cp:lastPrinted>2013-04-30T00:24:47Z</cp:lastPrinted>
  <dcterms:created xsi:type="dcterms:W3CDTF">2026-02-15T21:50:38Z</dcterms:created>
  <dcterms:modified xsi:type="dcterms:W3CDTF">2026-09-15T02:15:06Z</dcterms:modified>
</cp:coreProperties>
</file>